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uce Bold" charset="1" panose="00000800000000000000"/>
      <p:regular r:id="rId17"/>
    </p:embeddedFont>
    <p:embeddedFont>
      <p:font typeface="Poppins Bold" charset="1" panose="00000800000000000000"/>
      <p:regular r:id="rId18"/>
    </p:embeddedFont>
    <p:embeddedFont>
      <p:font typeface="Open Sauce" charset="1" panose="00000500000000000000"/>
      <p:regular r:id="rId19"/>
    </p:embeddedFont>
    <p:embeddedFont>
      <p:font typeface="Poppins" charset="1" panose="00000500000000000000"/>
      <p:regular r:id="rId20"/>
    </p:embeddedFont>
    <p:embeddedFont>
      <p:font typeface="Canva Sans Bold" charset="1" panose="020B0803030501040103"/>
      <p:regular r:id="rId21"/>
    </p:embeddedFont>
    <p:embeddedFont>
      <p:font typeface="Canva Sans" charset="1" panose="020B05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3.pn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6.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3.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0.pn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725" r="-19424" b="-20725"/>
            </a:stretch>
          </a:blipFill>
        </p:spPr>
      </p:sp>
      <p:sp>
        <p:nvSpPr>
          <p:cNvPr name="Freeform 3" id="3"/>
          <p:cNvSpPr/>
          <p:nvPr/>
        </p:nvSpPr>
        <p:spPr>
          <a:xfrm flipH="false" flipV="false" rot="-5400000">
            <a:off x="9144000" y="130903"/>
            <a:ext cx="10156097" cy="10156097"/>
          </a:xfrm>
          <a:custGeom>
            <a:avLst/>
            <a:gdLst/>
            <a:ahLst/>
            <a:cxnLst/>
            <a:rect r="r" b="b" t="t" l="l"/>
            <a:pathLst>
              <a:path h="10156097" w="10156097">
                <a:moveTo>
                  <a:pt x="0" y="0"/>
                </a:moveTo>
                <a:lnTo>
                  <a:pt x="10156097" y="0"/>
                </a:lnTo>
                <a:lnTo>
                  <a:pt x="10156097" y="10156097"/>
                </a:lnTo>
                <a:lnTo>
                  <a:pt x="0" y="10156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012097" y="130903"/>
            <a:ext cx="10156097" cy="10156097"/>
          </a:xfrm>
          <a:custGeom>
            <a:avLst/>
            <a:gdLst/>
            <a:ahLst/>
            <a:cxnLst/>
            <a:rect r="r" b="b" t="t" l="l"/>
            <a:pathLst>
              <a:path h="10156097" w="10156097">
                <a:moveTo>
                  <a:pt x="0" y="0"/>
                </a:moveTo>
                <a:lnTo>
                  <a:pt x="10156097" y="0"/>
                </a:lnTo>
                <a:lnTo>
                  <a:pt x="10156097" y="10156097"/>
                </a:lnTo>
                <a:lnTo>
                  <a:pt x="0" y="10156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55708" y="1511945"/>
            <a:ext cx="3782010" cy="389027"/>
          </a:xfrm>
          <a:prstGeom prst="rect">
            <a:avLst/>
          </a:prstGeom>
        </p:spPr>
        <p:txBody>
          <a:bodyPr anchor="t" rtlCol="false" tIns="0" lIns="0" bIns="0" rIns="0">
            <a:spAutoFit/>
          </a:bodyPr>
          <a:lstStyle/>
          <a:p>
            <a:pPr algn="r">
              <a:lnSpc>
                <a:spcPts val="3232"/>
              </a:lnSpc>
            </a:pPr>
            <a:r>
              <a:rPr lang="en-US" b="true" sz="2308" spc="332">
                <a:solidFill>
                  <a:srgbClr val="FFFBF7"/>
                </a:solidFill>
                <a:latin typeface="Open Sauce Bold"/>
                <a:ea typeface="Open Sauce Bold"/>
                <a:cs typeface="Open Sauce Bold"/>
                <a:sym typeface="Open Sauce Bold"/>
              </a:rPr>
              <a:t>FODYA</a:t>
            </a:r>
          </a:p>
        </p:txBody>
      </p:sp>
      <p:sp>
        <p:nvSpPr>
          <p:cNvPr name="Freeform 6" id="6"/>
          <p:cNvSpPr/>
          <p:nvPr/>
        </p:nvSpPr>
        <p:spPr>
          <a:xfrm flipH="false" flipV="false" rot="0">
            <a:off x="1028700" y="148079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56186">
            <a:off x="-1837132" y="6782224"/>
            <a:ext cx="5731664" cy="6204778"/>
          </a:xfrm>
          <a:custGeom>
            <a:avLst/>
            <a:gdLst/>
            <a:ahLst/>
            <a:cxnLst/>
            <a:rect r="r" b="b" t="t" l="l"/>
            <a:pathLst>
              <a:path h="6204778" w="5731664">
                <a:moveTo>
                  <a:pt x="0" y="0"/>
                </a:moveTo>
                <a:lnTo>
                  <a:pt x="5731664" y="0"/>
                </a:lnTo>
                <a:lnTo>
                  <a:pt x="5731664" y="6204778"/>
                </a:lnTo>
                <a:lnTo>
                  <a:pt x="0" y="6204778"/>
                </a:lnTo>
                <a:lnTo>
                  <a:pt x="0" y="0"/>
                </a:lnTo>
                <a:close/>
              </a:path>
            </a:pathLst>
          </a:custGeom>
          <a:blipFill>
            <a:blip r:embed="rId7"/>
            <a:stretch>
              <a:fillRect l="0" t="0" r="0" b="0"/>
            </a:stretch>
          </a:blipFill>
        </p:spPr>
      </p:sp>
      <p:sp>
        <p:nvSpPr>
          <p:cNvPr name="Freeform 8" id="8"/>
          <p:cNvSpPr/>
          <p:nvPr/>
        </p:nvSpPr>
        <p:spPr>
          <a:xfrm flipH="false" flipV="false" rot="-9703857">
            <a:off x="14225045" y="-2131308"/>
            <a:ext cx="5963343" cy="6571177"/>
          </a:xfrm>
          <a:custGeom>
            <a:avLst/>
            <a:gdLst/>
            <a:ahLst/>
            <a:cxnLst/>
            <a:rect r="r" b="b" t="t" l="l"/>
            <a:pathLst>
              <a:path h="6571177" w="5963343">
                <a:moveTo>
                  <a:pt x="0" y="0"/>
                </a:moveTo>
                <a:lnTo>
                  <a:pt x="5963343" y="0"/>
                </a:lnTo>
                <a:lnTo>
                  <a:pt x="5963343" y="6571177"/>
                </a:lnTo>
                <a:lnTo>
                  <a:pt x="0" y="6571177"/>
                </a:lnTo>
                <a:lnTo>
                  <a:pt x="0" y="0"/>
                </a:lnTo>
                <a:close/>
              </a:path>
            </a:pathLst>
          </a:custGeom>
          <a:blipFill>
            <a:blip r:embed="rId8"/>
            <a:stretch>
              <a:fillRect l="0" t="0" r="0" b="0"/>
            </a:stretch>
          </a:blipFill>
        </p:spPr>
      </p:sp>
      <p:sp>
        <p:nvSpPr>
          <p:cNvPr name="Freeform 9" id="9"/>
          <p:cNvSpPr/>
          <p:nvPr/>
        </p:nvSpPr>
        <p:spPr>
          <a:xfrm flipH="false" flipV="false" rot="0">
            <a:off x="9164871" y="8914369"/>
            <a:ext cx="343931" cy="343931"/>
          </a:xfrm>
          <a:custGeom>
            <a:avLst/>
            <a:gdLst/>
            <a:ahLst/>
            <a:cxnLst/>
            <a:rect r="r" b="b" t="t" l="l"/>
            <a:pathLst>
              <a:path h="343931" w="343931">
                <a:moveTo>
                  <a:pt x="0" y="0"/>
                </a:moveTo>
                <a:lnTo>
                  <a:pt x="343931" y="0"/>
                </a:lnTo>
                <a:lnTo>
                  <a:pt x="343931" y="343931"/>
                </a:lnTo>
                <a:lnTo>
                  <a:pt x="0" y="3439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724699" y="4007119"/>
            <a:ext cx="9259220" cy="1418168"/>
          </a:xfrm>
          <a:prstGeom prst="rect">
            <a:avLst/>
          </a:prstGeom>
        </p:spPr>
        <p:txBody>
          <a:bodyPr anchor="t" rtlCol="false" tIns="0" lIns="0" bIns="0" rIns="0">
            <a:spAutoFit/>
          </a:bodyPr>
          <a:lstStyle/>
          <a:p>
            <a:pPr algn="ctr">
              <a:lnSpc>
                <a:spcPts val="11083"/>
              </a:lnSpc>
            </a:pPr>
            <a:r>
              <a:rPr lang="en-US" b="true" sz="7916">
                <a:solidFill>
                  <a:srgbClr val="FFFBF7"/>
                </a:solidFill>
                <a:latin typeface="Poppins Bold"/>
                <a:ea typeface="Poppins Bold"/>
                <a:cs typeface="Poppins Bold"/>
                <a:sym typeface="Poppins Bold"/>
              </a:rPr>
              <a:t>THE GOLDEN LEAF</a:t>
            </a:r>
          </a:p>
        </p:txBody>
      </p:sp>
      <p:sp>
        <p:nvSpPr>
          <p:cNvPr name="TextBox 11" id="11"/>
          <p:cNvSpPr txBox="true"/>
          <p:nvPr/>
        </p:nvSpPr>
        <p:spPr>
          <a:xfrm rot="0">
            <a:off x="3724699" y="6032231"/>
            <a:ext cx="10838601" cy="647064"/>
          </a:xfrm>
          <a:prstGeom prst="rect">
            <a:avLst/>
          </a:prstGeom>
        </p:spPr>
        <p:txBody>
          <a:bodyPr anchor="t" rtlCol="false" tIns="0" lIns="0" bIns="0" rIns="0">
            <a:spAutoFit/>
          </a:bodyPr>
          <a:lstStyle/>
          <a:p>
            <a:pPr algn="ctr">
              <a:lnSpc>
                <a:spcPts val="2660"/>
              </a:lnSpc>
            </a:pPr>
            <a:r>
              <a:rPr lang="en-US" sz="1900" spc="1065">
                <a:solidFill>
                  <a:srgbClr val="FFFBF7"/>
                </a:solidFill>
                <a:latin typeface="Open Sauce"/>
                <a:ea typeface="Open Sauce"/>
                <a:cs typeface="Open Sauce"/>
                <a:sym typeface="Open Sauce"/>
              </a:rPr>
              <a:t>ZIMBABWE’S TOBACCO MARKET TRENDS :ISTHE GOLDEN LEAF STILL PROFITABLE </a:t>
            </a:r>
          </a:p>
        </p:txBody>
      </p:sp>
      <p:sp>
        <p:nvSpPr>
          <p:cNvPr name="TextBox 12" id="12"/>
          <p:cNvSpPr txBox="true"/>
          <p:nvPr/>
        </p:nvSpPr>
        <p:spPr>
          <a:xfrm rot="0">
            <a:off x="9336836" y="8905441"/>
            <a:ext cx="4008536" cy="657062"/>
          </a:xfrm>
          <a:prstGeom prst="rect">
            <a:avLst/>
          </a:prstGeom>
        </p:spPr>
        <p:txBody>
          <a:bodyPr anchor="t" rtlCol="false" tIns="0" lIns="0" bIns="0" rIns="0">
            <a:spAutoFit/>
          </a:bodyPr>
          <a:lstStyle/>
          <a:p>
            <a:pPr algn="r">
              <a:lnSpc>
                <a:spcPts val="2634"/>
              </a:lnSpc>
            </a:pPr>
            <a:r>
              <a:rPr lang="en-US" sz="1881">
                <a:solidFill>
                  <a:srgbClr val="FFFBF7"/>
                </a:solidFill>
                <a:latin typeface="Open Sauce"/>
                <a:ea typeface="Open Sauce"/>
                <a:cs typeface="Open Sauce"/>
                <a:sym typeface="Open Sauce"/>
              </a:rPr>
              <a:t>BY PRISCILLAH CHAMAONA AND PHILIPA MURINDAGOMO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B5304"/>
        </a:solidFill>
      </p:bgPr>
    </p:bg>
    <p:spTree>
      <p:nvGrpSpPr>
        <p:cNvPr id="1" name=""/>
        <p:cNvGrpSpPr/>
        <p:nvPr/>
      </p:nvGrpSpPr>
      <p:grpSpPr>
        <a:xfrm>
          <a:off x="0" y="0"/>
          <a:ext cx="0" cy="0"/>
          <a:chOff x="0" y="0"/>
          <a:chExt cx="0" cy="0"/>
        </a:xfrm>
      </p:grpSpPr>
      <p:sp>
        <p:nvSpPr>
          <p:cNvPr name="TextBox 2" id="2"/>
          <p:cNvSpPr txBox="true"/>
          <p:nvPr/>
        </p:nvSpPr>
        <p:spPr>
          <a:xfrm rot="0">
            <a:off x="317995" y="3084335"/>
            <a:ext cx="16941305" cy="6477956"/>
          </a:xfrm>
          <a:prstGeom prst="rect">
            <a:avLst/>
          </a:prstGeom>
        </p:spPr>
        <p:txBody>
          <a:bodyPr anchor="t" rtlCol="false" tIns="0" lIns="0" bIns="0" rIns="0">
            <a:spAutoFit/>
          </a:bodyPr>
          <a:lstStyle/>
          <a:p>
            <a:pPr algn="l">
              <a:lnSpc>
                <a:spcPts val="4672"/>
              </a:lnSpc>
            </a:pPr>
            <a:r>
              <a:rPr lang="en-US" sz="3337">
                <a:solidFill>
                  <a:srgbClr val="FFFFFF"/>
                </a:solidFill>
                <a:latin typeface="Open Sauce"/>
                <a:ea typeface="Open Sauce"/>
                <a:cs typeface="Open Sauce"/>
                <a:sym typeface="Open Sauce"/>
              </a:rPr>
              <a:t>Zimbabwe’s tobacco sector continues to generate billions in revenue, proving that the golden leaf is still profitable on paper. However, this profitability is not evenly shared. Farmers, the backbone of production, often remain trapped in debt, weighed down by lender contracts, high input costs, and undervalued labor.</a:t>
            </a:r>
          </a:p>
          <a:p>
            <a:pPr algn="l">
              <a:lnSpc>
                <a:spcPts val="4672"/>
              </a:lnSpc>
            </a:pPr>
            <a:r>
              <a:rPr lang="en-US" sz="3337">
                <a:solidFill>
                  <a:srgbClr val="FFFFFF"/>
                </a:solidFill>
                <a:latin typeface="Open Sauce"/>
                <a:ea typeface="Open Sauce"/>
                <a:cs typeface="Open Sauce"/>
                <a:sym typeface="Open Sauce"/>
              </a:rPr>
              <a:t>The real question is: profitable for whom? The industry thrives, exporters and investors benefit, but farmers are left behind. Without reforms to make the value chain fairer and more transparent, Zimbabwe risks sustaining an industry where farmers carry the burden while others reap the rewards.</a:t>
            </a:r>
          </a:p>
          <a:p>
            <a:pPr algn="l">
              <a:lnSpc>
                <a:spcPts val="4672"/>
              </a:lnSpc>
            </a:pPr>
            <a:r>
              <a:rPr lang="en-US" sz="3337">
                <a:solidFill>
                  <a:srgbClr val="FFFFFF"/>
                </a:solidFill>
                <a:latin typeface="Open Sauce"/>
                <a:ea typeface="Open Sauce"/>
                <a:cs typeface="Open Sauce"/>
                <a:sym typeface="Open Sauce"/>
              </a:rPr>
              <a:t>The future of the golden leaf should not only be measured by export dollars, but by whether the farmer in the field goes home with dignity and profit.</a:t>
            </a:r>
          </a:p>
          <a:p>
            <a:pPr algn="l">
              <a:lnSpc>
                <a:spcPts val="4672"/>
              </a:lnSpc>
            </a:pPr>
          </a:p>
        </p:txBody>
      </p:sp>
      <p:sp>
        <p:nvSpPr>
          <p:cNvPr name="Freeform 3" id="3"/>
          <p:cNvSpPr/>
          <p:nvPr/>
        </p:nvSpPr>
        <p:spPr>
          <a:xfrm flipH="false" flipV="false" rot="0">
            <a:off x="14058802" y="1514"/>
            <a:ext cx="4229198" cy="2054373"/>
          </a:xfrm>
          <a:custGeom>
            <a:avLst/>
            <a:gdLst/>
            <a:ahLst/>
            <a:cxnLst/>
            <a:rect r="r" b="b" t="t" l="l"/>
            <a:pathLst>
              <a:path h="2054373" w="4229198">
                <a:moveTo>
                  <a:pt x="0" y="0"/>
                </a:moveTo>
                <a:lnTo>
                  <a:pt x="4229198" y="0"/>
                </a:lnTo>
                <a:lnTo>
                  <a:pt x="4229198" y="2054372"/>
                </a:lnTo>
                <a:lnTo>
                  <a:pt x="0" y="2054372"/>
                </a:lnTo>
                <a:lnTo>
                  <a:pt x="0" y="0"/>
                </a:lnTo>
                <a:close/>
              </a:path>
            </a:pathLst>
          </a:custGeom>
          <a:blipFill>
            <a:blip r:embed="rId2"/>
            <a:stretch>
              <a:fillRect l="0" t="0" r="0" b="0"/>
            </a:stretch>
          </a:blipFill>
        </p:spPr>
      </p:sp>
      <p:sp>
        <p:nvSpPr>
          <p:cNvPr name="TextBox 4" id="4"/>
          <p:cNvSpPr txBox="true"/>
          <p:nvPr/>
        </p:nvSpPr>
        <p:spPr>
          <a:xfrm rot="0">
            <a:off x="6639573" y="458502"/>
            <a:ext cx="3641527" cy="570198"/>
          </a:xfrm>
          <a:prstGeom prst="rect">
            <a:avLst/>
          </a:prstGeom>
        </p:spPr>
        <p:txBody>
          <a:bodyPr anchor="t" rtlCol="false" tIns="0" lIns="0" bIns="0" rIns="0">
            <a:spAutoFit/>
          </a:bodyPr>
          <a:lstStyle/>
          <a:p>
            <a:pPr algn="ctr">
              <a:lnSpc>
                <a:spcPts val="4796"/>
              </a:lnSpc>
              <a:spcBef>
                <a:spcPct val="0"/>
              </a:spcBef>
            </a:pPr>
            <a:r>
              <a:rPr lang="en-US" b="true" sz="3426" spc="493">
                <a:solidFill>
                  <a:srgbClr val="FFFFFF"/>
                </a:solidFill>
                <a:latin typeface="Open Sauce Bold"/>
                <a:ea typeface="Open Sauce Bold"/>
                <a:cs typeface="Open Sauce Bold"/>
                <a:sym typeface="Open Sauce Bold"/>
              </a:rPr>
              <a:t>CONCLUSION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6862421" y="3405354"/>
            <a:ext cx="5005012" cy="497091"/>
          </a:xfrm>
          <a:prstGeom prst="rect">
            <a:avLst/>
          </a:prstGeom>
        </p:spPr>
        <p:txBody>
          <a:bodyPr anchor="t" rtlCol="false" tIns="0" lIns="0" bIns="0" rIns="0">
            <a:spAutoFit/>
          </a:bodyPr>
          <a:lstStyle/>
          <a:p>
            <a:pPr algn="r">
              <a:lnSpc>
                <a:spcPts val="4096"/>
              </a:lnSpc>
            </a:pPr>
            <a:r>
              <a:rPr lang="en-US" b="true" sz="2926" spc="421">
                <a:solidFill>
                  <a:srgbClr val="FFFBF7"/>
                </a:solidFill>
                <a:latin typeface="Open Sauce Bold"/>
                <a:ea typeface="Open Sauce Bold"/>
                <a:cs typeface="Open Sauce Bold"/>
                <a:sym typeface="Open Sauce Bold"/>
              </a:rPr>
              <a:t>THE GOLDEN LEAF</a:t>
            </a:r>
          </a:p>
        </p:txBody>
      </p:sp>
      <p:sp>
        <p:nvSpPr>
          <p:cNvPr name="Freeform 4" id="4"/>
          <p:cNvSpPr/>
          <p:nvPr/>
        </p:nvSpPr>
        <p:spPr>
          <a:xfrm flipH="false" flipV="false" rot="0">
            <a:off x="6420567" y="3462504"/>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304227" y="4237576"/>
            <a:ext cx="13679546" cy="2242990"/>
          </a:xfrm>
          <a:prstGeom prst="rect">
            <a:avLst/>
          </a:prstGeom>
        </p:spPr>
        <p:txBody>
          <a:bodyPr anchor="t" rtlCol="false" tIns="0" lIns="0" bIns="0" rIns="0">
            <a:spAutoFit/>
          </a:bodyPr>
          <a:lstStyle/>
          <a:p>
            <a:pPr algn="ctr">
              <a:lnSpc>
                <a:spcPts val="16212"/>
              </a:lnSpc>
            </a:pPr>
            <a:r>
              <a:rPr lang="en-US" b="true" sz="14873">
                <a:solidFill>
                  <a:srgbClr val="FFFBF7"/>
                </a:solidFill>
                <a:latin typeface="Poppins Bold"/>
                <a:ea typeface="Poppins Bold"/>
                <a:cs typeface="Poppins Bold"/>
                <a:sym typeface="Poppins Bold"/>
              </a:rPr>
              <a:t>THANK YOU</a:t>
            </a:r>
          </a:p>
        </p:txBody>
      </p:sp>
      <p:sp>
        <p:nvSpPr>
          <p:cNvPr name="Freeform 6" id="6"/>
          <p:cNvSpPr/>
          <p:nvPr/>
        </p:nvSpPr>
        <p:spPr>
          <a:xfrm flipH="false" flipV="false" rot="0">
            <a:off x="13635574" y="8429134"/>
            <a:ext cx="343931" cy="343931"/>
          </a:xfrm>
          <a:custGeom>
            <a:avLst/>
            <a:gdLst/>
            <a:ahLst/>
            <a:cxnLst/>
            <a:rect r="r" b="b" t="t" l="l"/>
            <a:pathLst>
              <a:path h="343931" w="343931">
                <a:moveTo>
                  <a:pt x="0" y="0"/>
                </a:moveTo>
                <a:lnTo>
                  <a:pt x="343931" y="0"/>
                </a:lnTo>
                <a:lnTo>
                  <a:pt x="343931" y="343931"/>
                </a:lnTo>
                <a:lnTo>
                  <a:pt x="0" y="343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511338">
            <a:off x="-1350763" y="6881922"/>
            <a:ext cx="5726213" cy="4752757"/>
          </a:xfrm>
          <a:custGeom>
            <a:avLst/>
            <a:gdLst/>
            <a:ahLst/>
            <a:cxnLst/>
            <a:rect r="r" b="b" t="t" l="l"/>
            <a:pathLst>
              <a:path h="4752757" w="5726213">
                <a:moveTo>
                  <a:pt x="0" y="0"/>
                </a:moveTo>
                <a:lnTo>
                  <a:pt x="5726213" y="0"/>
                </a:lnTo>
                <a:lnTo>
                  <a:pt x="5726213" y="4752756"/>
                </a:lnTo>
                <a:lnTo>
                  <a:pt x="0" y="4752756"/>
                </a:lnTo>
                <a:lnTo>
                  <a:pt x="0" y="0"/>
                </a:lnTo>
                <a:close/>
              </a:path>
            </a:pathLst>
          </a:custGeom>
          <a:blipFill>
            <a:blip r:embed="rId7"/>
            <a:stretch>
              <a:fillRect l="0" t="0" r="0" b="0"/>
            </a:stretch>
          </a:blipFill>
        </p:spPr>
      </p:sp>
      <p:sp>
        <p:nvSpPr>
          <p:cNvPr name="Freeform 8" id="8"/>
          <p:cNvSpPr/>
          <p:nvPr/>
        </p:nvSpPr>
        <p:spPr>
          <a:xfrm flipH="false" flipV="false" rot="-9172651">
            <a:off x="14370900" y="-1285019"/>
            <a:ext cx="5226996" cy="5759775"/>
          </a:xfrm>
          <a:custGeom>
            <a:avLst/>
            <a:gdLst/>
            <a:ahLst/>
            <a:cxnLst/>
            <a:rect r="r" b="b" t="t" l="l"/>
            <a:pathLst>
              <a:path h="5759775" w="5226996">
                <a:moveTo>
                  <a:pt x="0" y="0"/>
                </a:moveTo>
                <a:lnTo>
                  <a:pt x="5226996" y="0"/>
                </a:lnTo>
                <a:lnTo>
                  <a:pt x="5226996" y="5759776"/>
                </a:lnTo>
                <a:lnTo>
                  <a:pt x="0" y="5759776"/>
                </a:lnTo>
                <a:lnTo>
                  <a:pt x="0" y="0"/>
                </a:lnTo>
                <a:close/>
              </a:path>
            </a:pathLst>
          </a:custGeom>
          <a:blipFill>
            <a:blip r:embed="rId8"/>
            <a:stretch>
              <a:fillRect l="0" t="0" r="0" b="0"/>
            </a:stretch>
          </a:blipFill>
        </p:spPr>
      </p:sp>
      <p:sp>
        <p:nvSpPr>
          <p:cNvPr name="TextBox 9" id="9"/>
          <p:cNvSpPr txBox="true"/>
          <p:nvPr/>
        </p:nvSpPr>
        <p:spPr>
          <a:xfrm rot="0">
            <a:off x="13979505" y="8449379"/>
            <a:ext cx="4008536" cy="323687"/>
          </a:xfrm>
          <a:prstGeom prst="rect">
            <a:avLst/>
          </a:prstGeom>
        </p:spPr>
        <p:txBody>
          <a:bodyPr anchor="t" rtlCol="false" tIns="0" lIns="0" bIns="0" rIns="0">
            <a:spAutoFit/>
          </a:bodyPr>
          <a:lstStyle/>
          <a:p>
            <a:pPr algn="r">
              <a:lnSpc>
                <a:spcPts val="2634"/>
              </a:lnSpc>
            </a:pPr>
            <a:r>
              <a:rPr lang="en-US" sz="1881">
                <a:solidFill>
                  <a:srgbClr val="FFFBF7"/>
                </a:solidFill>
                <a:latin typeface="Open Sauce"/>
                <a:ea typeface="Open Sauce"/>
                <a:cs typeface="Open Sauce"/>
                <a:sym typeface="Open Sauce"/>
              </a:rPr>
              <a:t>DONE BY PHILIPA &amp; PRISCILLAH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94864" y="-1931299"/>
            <a:ext cx="7237510" cy="72375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5897" t="0" r="-15897" b="0"/>
              </a:stretch>
            </a:blipFill>
            <a:ln w="238125" cap="sq">
              <a:solidFill>
                <a:srgbClr val="0B5304"/>
              </a:solidFill>
              <a:prstDash val="solid"/>
              <a:miter/>
            </a:ln>
          </p:spPr>
        </p:sp>
      </p:grpSp>
      <p:sp>
        <p:nvSpPr>
          <p:cNvPr name="TextBox 5" id="5"/>
          <p:cNvSpPr txBox="true"/>
          <p:nvPr/>
        </p:nvSpPr>
        <p:spPr>
          <a:xfrm rot="0">
            <a:off x="1912408" y="922751"/>
            <a:ext cx="5005012" cy="975962"/>
          </a:xfrm>
          <a:prstGeom prst="rect">
            <a:avLst/>
          </a:prstGeom>
        </p:spPr>
        <p:txBody>
          <a:bodyPr anchor="t" rtlCol="false" tIns="0" lIns="0" bIns="0" rIns="0">
            <a:spAutoFit/>
          </a:bodyPr>
          <a:lstStyle/>
          <a:p>
            <a:pPr algn="r">
              <a:lnSpc>
                <a:spcPts val="3956"/>
              </a:lnSpc>
            </a:pPr>
            <a:r>
              <a:rPr lang="en-US" b="true" sz="2826" spc="406">
                <a:solidFill>
                  <a:srgbClr val="0B5304"/>
                </a:solidFill>
                <a:latin typeface="Open Sauce Bold"/>
                <a:ea typeface="Open Sauce Bold"/>
                <a:cs typeface="Open Sauce Bold"/>
                <a:sym typeface="Open Sauce Bold"/>
              </a:rPr>
              <a:t>ZIMBABWE’S TOBACCO MARKET</a:t>
            </a:r>
          </a:p>
        </p:txBody>
      </p:sp>
      <p:sp>
        <p:nvSpPr>
          <p:cNvPr name="TextBox 6" id="6"/>
          <p:cNvSpPr txBox="true"/>
          <p:nvPr/>
        </p:nvSpPr>
        <p:spPr>
          <a:xfrm rot="0">
            <a:off x="146934" y="4598151"/>
            <a:ext cx="14125068" cy="5210126"/>
          </a:xfrm>
          <a:prstGeom prst="rect">
            <a:avLst/>
          </a:prstGeom>
        </p:spPr>
        <p:txBody>
          <a:bodyPr anchor="t" rtlCol="false" tIns="0" lIns="0" bIns="0" rIns="0">
            <a:spAutoFit/>
          </a:bodyPr>
          <a:lstStyle/>
          <a:p>
            <a:pPr algn="just">
              <a:lnSpc>
                <a:spcPts val="2968"/>
              </a:lnSpc>
            </a:pPr>
            <a:r>
              <a:rPr lang="en-US" sz="2723" spc="-106">
                <a:solidFill>
                  <a:srgbClr val="196420"/>
                </a:solidFill>
                <a:latin typeface="Open Sauce"/>
                <a:ea typeface="Open Sauce"/>
                <a:cs typeface="Open Sauce"/>
                <a:sym typeface="Open Sauce"/>
              </a:rPr>
              <a:t>Zimbabwe is Africa’s top tobacco producer and consistently ranks among the top five exporters globally, after countries like China and Brazil.</a:t>
            </a:r>
          </a:p>
          <a:p>
            <a:pPr algn="just">
              <a:lnSpc>
                <a:spcPts val="2968"/>
              </a:lnSpc>
            </a:pPr>
            <a:r>
              <a:rPr lang="en-US" sz="2723" spc="-106">
                <a:solidFill>
                  <a:srgbClr val="196420"/>
                </a:solidFill>
                <a:latin typeface="Open Sauce"/>
                <a:ea typeface="Open Sauce"/>
                <a:cs typeface="Open Sauce"/>
                <a:sym typeface="Open Sauce"/>
              </a:rPr>
              <a:t>The crop is often called the “golden leaf” because it is the largest foreign currency earner in agriculture, contributing over 10% of national GDP at its peak.</a:t>
            </a:r>
          </a:p>
          <a:p>
            <a:pPr algn="just">
              <a:lnSpc>
                <a:spcPts val="2968"/>
              </a:lnSpc>
            </a:pPr>
            <a:r>
              <a:rPr lang="en-US" sz="2723" spc="-106">
                <a:solidFill>
                  <a:srgbClr val="196420"/>
                </a:solidFill>
                <a:latin typeface="Open Sauce"/>
                <a:ea typeface="Open Sauce"/>
                <a:cs typeface="Open Sauce"/>
                <a:sym typeface="Open Sauce"/>
              </a:rPr>
              <a:t>Tobacco accounts for 60%+ of agricultural export earnings, making it a cornerstone of Zimbabwe’s economy.</a:t>
            </a:r>
          </a:p>
          <a:p>
            <a:pPr algn="just">
              <a:lnSpc>
                <a:spcPts val="2968"/>
              </a:lnSpc>
            </a:pPr>
            <a:r>
              <a:rPr lang="en-US" sz="2723" spc="-106">
                <a:solidFill>
                  <a:srgbClr val="196420"/>
                </a:solidFill>
                <a:latin typeface="Open Sauce"/>
                <a:ea typeface="Open Sauce"/>
                <a:cs typeface="Open Sauce"/>
                <a:sym typeface="Open Sauce"/>
              </a:rPr>
              <a:t> The industry supports over 125,000 registered growers, mostly smallholder farmers who depend on tobacco for their livelihoods.</a:t>
            </a:r>
          </a:p>
          <a:p>
            <a:pPr algn="just">
              <a:lnSpc>
                <a:spcPts val="2968"/>
              </a:lnSpc>
            </a:pPr>
            <a:r>
              <a:rPr lang="en-US" sz="2723" spc="-106">
                <a:solidFill>
                  <a:srgbClr val="196420"/>
                </a:solidFill>
                <a:latin typeface="Open Sauce"/>
                <a:ea typeface="Open Sauce"/>
                <a:cs typeface="Open Sauce"/>
                <a:sym typeface="Open Sauce"/>
              </a:rPr>
              <a:t>Tobacco exports primarily go to China, South Africa, and Europe, strengthening Zimbabwe’s trade balance.</a:t>
            </a:r>
          </a:p>
          <a:p>
            <a:pPr algn="just">
              <a:lnSpc>
                <a:spcPts val="2968"/>
              </a:lnSpc>
            </a:pPr>
            <a:r>
              <a:rPr lang="en-US" sz="2723" spc="-106">
                <a:solidFill>
                  <a:srgbClr val="196420"/>
                </a:solidFill>
                <a:latin typeface="Open Sauce"/>
                <a:ea typeface="Open Sauce"/>
                <a:cs typeface="Open Sauce"/>
                <a:sym typeface="Open Sauce"/>
              </a:rPr>
              <a:t> However, the sector is highly vulnerable:</a:t>
            </a:r>
          </a:p>
          <a:p>
            <a:pPr algn="just">
              <a:lnSpc>
                <a:spcPts val="2968"/>
              </a:lnSpc>
            </a:pPr>
            <a:r>
              <a:rPr lang="en-US" sz="2723" spc="-106">
                <a:solidFill>
                  <a:srgbClr val="196420"/>
                </a:solidFill>
                <a:latin typeface="Open Sauce"/>
                <a:ea typeface="Open Sauce"/>
                <a:cs typeface="Open Sauce"/>
                <a:sym typeface="Open Sauce"/>
              </a:rPr>
              <a:t> • Climate shocks (droughts, erratic rainfall, changing seasons).</a:t>
            </a:r>
          </a:p>
          <a:p>
            <a:pPr algn="just">
              <a:lnSpc>
                <a:spcPts val="2968"/>
              </a:lnSpc>
            </a:pPr>
            <a:r>
              <a:rPr lang="en-US" sz="2723" spc="-106">
                <a:solidFill>
                  <a:srgbClr val="196420"/>
                </a:solidFill>
                <a:latin typeface="Open Sauce"/>
                <a:ea typeface="Open Sauce"/>
                <a:cs typeface="Open Sauce"/>
                <a:sym typeface="Open Sauce"/>
              </a:rPr>
              <a:t> • Economic instability (hyperinflation, currency depreciation).</a:t>
            </a:r>
          </a:p>
          <a:p>
            <a:pPr algn="just" marL="0" indent="0" lvl="0">
              <a:lnSpc>
                <a:spcPts val="2968"/>
              </a:lnSpc>
              <a:spcBef>
                <a:spcPct val="0"/>
              </a:spcBef>
            </a:pPr>
            <a:r>
              <a:rPr lang="en-US" sz="2723" spc="-106">
                <a:solidFill>
                  <a:srgbClr val="196420"/>
                </a:solidFill>
                <a:latin typeface="Open Sauce"/>
                <a:ea typeface="Open Sauce"/>
                <a:cs typeface="Open Sauce"/>
                <a:sym typeface="Open Sauce"/>
              </a:rPr>
              <a:t> • Global shifts (anti-smoking policies, ESG concerns, alternative crops).</a:t>
            </a:r>
          </a:p>
        </p:txBody>
      </p:sp>
      <p:sp>
        <p:nvSpPr>
          <p:cNvPr name="TextBox 7" id="7"/>
          <p:cNvSpPr txBox="true"/>
          <p:nvPr/>
        </p:nvSpPr>
        <p:spPr>
          <a:xfrm rot="0">
            <a:off x="851147" y="2739665"/>
            <a:ext cx="7688017" cy="1130688"/>
          </a:xfrm>
          <a:prstGeom prst="rect">
            <a:avLst/>
          </a:prstGeom>
        </p:spPr>
        <p:txBody>
          <a:bodyPr anchor="t" rtlCol="false" tIns="0" lIns="0" bIns="0" rIns="0">
            <a:spAutoFit/>
          </a:bodyPr>
          <a:lstStyle/>
          <a:p>
            <a:pPr algn="l">
              <a:lnSpc>
                <a:spcPts val="8766"/>
              </a:lnSpc>
            </a:pPr>
            <a:r>
              <a:rPr lang="en-US" sz="6261" b="true">
                <a:solidFill>
                  <a:srgbClr val="0B5304"/>
                </a:solidFill>
                <a:latin typeface="Poppins Bold"/>
                <a:ea typeface="Poppins Bold"/>
                <a:cs typeface="Poppins Bold"/>
                <a:sym typeface="Poppins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TextBox 2" id="2"/>
          <p:cNvSpPr txBox="true"/>
          <p:nvPr/>
        </p:nvSpPr>
        <p:spPr>
          <a:xfrm rot="0">
            <a:off x="1219980" y="959915"/>
            <a:ext cx="5005012" cy="497091"/>
          </a:xfrm>
          <a:prstGeom prst="rect">
            <a:avLst/>
          </a:prstGeom>
        </p:spPr>
        <p:txBody>
          <a:bodyPr anchor="t" rtlCol="false" tIns="0" lIns="0" bIns="0" rIns="0">
            <a:spAutoFit/>
          </a:bodyPr>
          <a:lstStyle/>
          <a:p>
            <a:pPr algn="r">
              <a:lnSpc>
                <a:spcPts val="4096"/>
              </a:lnSpc>
            </a:pPr>
            <a:r>
              <a:rPr lang="en-US" b="true" sz="2926" spc="421">
                <a:solidFill>
                  <a:srgbClr val="0B5304"/>
                </a:solidFill>
                <a:latin typeface="Open Sauce Bold"/>
                <a:ea typeface="Open Sauce Bold"/>
                <a:cs typeface="Open Sauce Bold"/>
                <a:sym typeface="Open Sauce Bold"/>
              </a:rPr>
              <a:t>THE GOLDEN LEAF </a:t>
            </a:r>
          </a:p>
        </p:txBody>
      </p:sp>
      <p:sp>
        <p:nvSpPr>
          <p:cNvPr name="Freeform 3" id="3"/>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06978">
            <a:off x="9230135" y="-177076"/>
            <a:ext cx="11310187" cy="11262685"/>
            <a:chOff x="0" y="0"/>
            <a:chExt cx="6350000" cy="6323330"/>
          </a:xfrm>
        </p:grpSpPr>
        <p:sp>
          <p:nvSpPr>
            <p:cNvPr name="Freeform 5" id="5"/>
            <p:cNvSpPr/>
            <p:nvPr/>
          </p:nvSpPr>
          <p:spPr>
            <a:xfrm flipH="false" flipV="false" rot="0">
              <a:off x="-22860" y="-29210"/>
              <a:ext cx="6393180" cy="6366510"/>
            </a:xfrm>
            <a:custGeom>
              <a:avLst/>
              <a:gdLst/>
              <a:ahLst/>
              <a:cxnLst/>
              <a:rect r="r" b="b" t="t" l="l"/>
              <a:pathLst>
                <a:path h="6366510" w="6393180">
                  <a:moveTo>
                    <a:pt x="5767070" y="4351020"/>
                  </a:moveTo>
                  <a:cubicBezTo>
                    <a:pt x="5833110" y="4271010"/>
                    <a:pt x="6283960" y="3223260"/>
                    <a:pt x="6338570" y="3114040"/>
                  </a:cubicBezTo>
                  <a:cubicBezTo>
                    <a:pt x="6393180" y="3004820"/>
                    <a:pt x="6372860" y="2501900"/>
                    <a:pt x="6336030" y="2360930"/>
                  </a:cubicBezTo>
                  <a:cubicBezTo>
                    <a:pt x="6299200" y="2219960"/>
                    <a:pt x="6080760" y="1901190"/>
                    <a:pt x="5985510" y="1888490"/>
                  </a:cubicBezTo>
                  <a:cubicBezTo>
                    <a:pt x="5890260" y="1875790"/>
                    <a:pt x="5208270" y="2169160"/>
                    <a:pt x="5114290" y="2258060"/>
                  </a:cubicBezTo>
                  <a:cubicBezTo>
                    <a:pt x="5044440" y="2324100"/>
                    <a:pt x="4718050" y="2791460"/>
                    <a:pt x="4718050" y="2791460"/>
                  </a:cubicBezTo>
                  <a:cubicBezTo>
                    <a:pt x="4718050" y="2791460"/>
                    <a:pt x="4682490" y="2797810"/>
                    <a:pt x="4681220" y="2800350"/>
                  </a:cubicBezTo>
                  <a:cubicBezTo>
                    <a:pt x="4720590" y="2692400"/>
                    <a:pt x="5008880" y="2114550"/>
                    <a:pt x="5008880" y="2114550"/>
                  </a:cubicBezTo>
                  <a:cubicBezTo>
                    <a:pt x="5008880" y="2114550"/>
                    <a:pt x="5071110" y="1492250"/>
                    <a:pt x="5008880" y="1366520"/>
                  </a:cubicBezTo>
                  <a:cubicBezTo>
                    <a:pt x="4947920" y="1240790"/>
                    <a:pt x="4530090" y="896620"/>
                    <a:pt x="4431030" y="899160"/>
                  </a:cubicBezTo>
                  <a:cubicBezTo>
                    <a:pt x="4331970" y="900430"/>
                    <a:pt x="3837940" y="1155700"/>
                    <a:pt x="3803650" y="1188720"/>
                  </a:cubicBezTo>
                  <a:cubicBezTo>
                    <a:pt x="3773170" y="1217930"/>
                    <a:pt x="3436620" y="1562100"/>
                    <a:pt x="3408680" y="1652270"/>
                  </a:cubicBezTo>
                  <a:cubicBezTo>
                    <a:pt x="3382010" y="1743710"/>
                    <a:pt x="3206750" y="2340610"/>
                    <a:pt x="3195320" y="2415540"/>
                  </a:cubicBezTo>
                  <a:cubicBezTo>
                    <a:pt x="3135630" y="2373630"/>
                    <a:pt x="3168650" y="2396490"/>
                    <a:pt x="3111500" y="2352040"/>
                  </a:cubicBezTo>
                  <a:cubicBezTo>
                    <a:pt x="3122930" y="2296160"/>
                    <a:pt x="3182620" y="1992630"/>
                    <a:pt x="3181350" y="1985010"/>
                  </a:cubicBezTo>
                  <a:cubicBezTo>
                    <a:pt x="3218180" y="1648460"/>
                    <a:pt x="3267710" y="1270000"/>
                    <a:pt x="3266440" y="1013460"/>
                  </a:cubicBezTo>
                  <a:cubicBezTo>
                    <a:pt x="3255010" y="958850"/>
                    <a:pt x="3018790" y="331470"/>
                    <a:pt x="2954020" y="273050"/>
                  </a:cubicBezTo>
                  <a:cubicBezTo>
                    <a:pt x="2861310" y="173990"/>
                    <a:pt x="2550160" y="0"/>
                    <a:pt x="2443480" y="33020"/>
                  </a:cubicBezTo>
                  <a:cubicBezTo>
                    <a:pt x="2358390" y="60960"/>
                    <a:pt x="2004060" y="322580"/>
                    <a:pt x="1969770" y="403860"/>
                  </a:cubicBezTo>
                  <a:cubicBezTo>
                    <a:pt x="1893570" y="590550"/>
                    <a:pt x="1916430" y="938530"/>
                    <a:pt x="1880870" y="1134110"/>
                  </a:cubicBezTo>
                  <a:cubicBezTo>
                    <a:pt x="1786890" y="1032510"/>
                    <a:pt x="1606550" y="783590"/>
                    <a:pt x="1494790" y="704850"/>
                  </a:cubicBezTo>
                  <a:cubicBezTo>
                    <a:pt x="1447800" y="675640"/>
                    <a:pt x="1210310" y="538480"/>
                    <a:pt x="1108710" y="518160"/>
                  </a:cubicBezTo>
                  <a:cubicBezTo>
                    <a:pt x="1008380" y="497840"/>
                    <a:pt x="635000" y="508000"/>
                    <a:pt x="577850" y="568960"/>
                  </a:cubicBezTo>
                  <a:cubicBezTo>
                    <a:pt x="520700" y="629920"/>
                    <a:pt x="435610" y="1266190"/>
                    <a:pt x="482600" y="1418590"/>
                  </a:cubicBezTo>
                  <a:cubicBezTo>
                    <a:pt x="513080" y="1518920"/>
                    <a:pt x="669290" y="1811020"/>
                    <a:pt x="728980" y="1899920"/>
                  </a:cubicBezTo>
                  <a:cubicBezTo>
                    <a:pt x="774700" y="1967230"/>
                    <a:pt x="943610" y="2075180"/>
                    <a:pt x="1122680" y="2184400"/>
                  </a:cubicBezTo>
                  <a:cubicBezTo>
                    <a:pt x="933450" y="2193290"/>
                    <a:pt x="655320" y="2204720"/>
                    <a:pt x="553720" y="2226310"/>
                  </a:cubicBezTo>
                  <a:cubicBezTo>
                    <a:pt x="453390" y="2247900"/>
                    <a:pt x="48260" y="2518410"/>
                    <a:pt x="24130" y="2599690"/>
                  </a:cubicBezTo>
                  <a:cubicBezTo>
                    <a:pt x="0" y="2680970"/>
                    <a:pt x="54610" y="3176270"/>
                    <a:pt x="83820" y="3235960"/>
                  </a:cubicBezTo>
                  <a:cubicBezTo>
                    <a:pt x="113030" y="3295650"/>
                    <a:pt x="381000" y="3511550"/>
                    <a:pt x="473710" y="3543300"/>
                  </a:cubicBezTo>
                  <a:cubicBezTo>
                    <a:pt x="567690" y="3575050"/>
                    <a:pt x="1103630" y="3558540"/>
                    <a:pt x="1151890" y="3547110"/>
                  </a:cubicBezTo>
                  <a:cubicBezTo>
                    <a:pt x="1198880" y="3535680"/>
                    <a:pt x="1497330" y="3465830"/>
                    <a:pt x="1645920" y="3412490"/>
                  </a:cubicBezTo>
                  <a:cubicBezTo>
                    <a:pt x="1689100" y="3412490"/>
                    <a:pt x="1753870" y="3450590"/>
                    <a:pt x="1797050" y="3450590"/>
                  </a:cubicBezTo>
                  <a:cubicBezTo>
                    <a:pt x="1727200" y="3470910"/>
                    <a:pt x="1543050" y="3514090"/>
                    <a:pt x="1510030" y="3528060"/>
                  </a:cubicBezTo>
                  <a:cubicBezTo>
                    <a:pt x="1477010" y="3542030"/>
                    <a:pt x="971550" y="3788410"/>
                    <a:pt x="877570" y="3882390"/>
                  </a:cubicBezTo>
                  <a:cubicBezTo>
                    <a:pt x="783590" y="3976370"/>
                    <a:pt x="662940" y="4366260"/>
                    <a:pt x="669290" y="4446270"/>
                  </a:cubicBezTo>
                  <a:cubicBezTo>
                    <a:pt x="675640" y="4526280"/>
                    <a:pt x="1041400" y="4958080"/>
                    <a:pt x="1137920" y="5003800"/>
                  </a:cubicBezTo>
                  <a:cubicBezTo>
                    <a:pt x="1244600" y="5054600"/>
                    <a:pt x="1770380" y="4973320"/>
                    <a:pt x="1841500" y="4956810"/>
                  </a:cubicBezTo>
                  <a:cubicBezTo>
                    <a:pt x="1912620" y="4940300"/>
                    <a:pt x="2603500" y="4605020"/>
                    <a:pt x="2651760" y="4579620"/>
                  </a:cubicBezTo>
                  <a:cubicBezTo>
                    <a:pt x="2661920" y="4582160"/>
                    <a:pt x="2693670" y="4589780"/>
                    <a:pt x="2706370" y="4594860"/>
                  </a:cubicBezTo>
                  <a:cubicBezTo>
                    <a:pt x="2588260" y="4659630"/>
                    <a:pt x="2373630" y="4817110"/>
                    <a:pt x="2270760" y="4898390"/>
                  </a:cubicBezTo>
                  <a:cubicBezTo>
                    <a:pt x="2211070" y="4945380"/>
                    <a:pt x="1604010" y="5411470"/>
                    <a:pt x="1591310" y="5514340"/>
                  </a:cubicBezTo>
                  <a:cubicBezTo>
                    <a:pt x="1577340" y="5615940"/>
                    <a:pt x="1638300" y="6092190"/>
                    <a:pt x="1661160" y="6139180"/>
                  </a:cubicBezTo>
                  <a:cubicBezTo>
                    <a:pt x="1685290" y="6186170"/>
                    <a:pt x="2198370" y="6333490"/>
                    <a:pt x="2294890" y="6350000"/>
                  </a:cubicBezTo>
                  <a:cubicBezTo>
                    <a:pt x="2392680" y="6366510"/>
                    <a:pt x="2947670" y="6235700"/>
                    <a:pt x="3041650" y="6215380"/>
                  </a:cubicBezTo>
                  <a:cubicBezTo>
                    <a:pt x="3135630" y="6195060"/>
                    <a:pt x="3774440" y="5972810"/>
                    <a:pt x="3774440" y="5972810"/>
                  </a:cubicBezTo>
                  <a:cubicBezTo>
                    <a:pt x="3774440" y="5972810"/>
                    <a:pt x="4488180" y="5513070"/>
                    <a:pt x="4526280" y="5495290"/>
                  </a:cubicBezTo>
                  <a:cubicBezTo>
                    <a:pt x="4528820" y="5497830"/>
                    <a:pt x="4795520" y="5697220"/>
                    <a:pt x="4795520" y="5697220"/>
                  </a:cubicBezTo>
                  <a:cubicBezTo>
                    <a:pt x="4795520" y="5697220"/>
                    <a:pt x="5057140" y="6065520"/>
                    <a:pt x="5124450" y="6078220"/>
                  </a:cubicBezTo>
                  <a:cubicBezTo>
                    <a:pt x="5180330" y="6080760"/>
                    <a:pt x="5481320" y="5895340"/>
                    <a:pt x="5513070" y="5859780"/>
                  </a:cubicBezTo>
                  <a:cubicBezTo>
                    <a:pt x="5544820" y="5824220"/>
                    <a:pt x="5679440" y="5610860"/>
                    <a:pt x="5689600" y="5574030"/>
                  </a:cubicBezTo>
                  <a:cubicBezTo>
                    <a:pt x="5699760" y="5537200"/>
                    <a:pt x="5289550" y="5177790"/>
                    <a:pt x="5289550" y="5177790"/>
                  </a:cubicBezTo>
                  <a:lnTo>
                    <a:pt x="5166360" y="4975860"/>
                  </a:lnTo>
                  <a:cubicBezTo>
                    <a:pt x="5166360" y="4975860"/>
                    <a:pt x="5698490" y="4431030"/>
                    <a:pt x="5764530" y="4351020"/>
                  </a:cubicBezTo>
                  <a:close/>
                </a:path>
              </a:pathLst>
            </a:custGeom>
            <a:blipFill>
              <a:blip r:embed="rId4"/>
              <a:stretch>
                <a:fillRect l="-85663" t="-34107" r="0" b="-7464"/>
              </a:stretch>
            </a:blipFill>
          </p:spPr>
        </p:sp>
      </p:grpSp>
      <p:sp>
        <p:nvSpPr>
          <p:cNvPr name="TextBox 6" id="6"/>
          <p:cNvSpPr txBox="true"/>
          <p:nvPr/>
        </p:nvSpPr>
        <p:spPr>
          <a:xfrm rot="0">
            <a:off x="392881" y="4317496"/>
            <a:ext cx="8751119" cy="4672551"/>
          </a:xfrm>
          <a:prstGeom prst="rect">
            <a:avLst/>
          </a:prstGeom>
        </p:spPr>
        <p:txBody>
          <a:bodyPr anchor="t" rtlCol="false" tIns="0" lIns="0" bIns="0" rIns="0">
            <a:spAutoFit/>
          </a:bodyPr>
          <a:lstStyle/>
          <a:p>
            <a:pPr algn="just">
              <a:lnSpc>
                <a:spcPts val="2643"/>
              </a:lnSpc>
            </a:pPr>
            <a:r>
              <a:rPr lang="en-US" sz="2424" spc="-94">
                <a:solidFill>
                  <a:srgbClr val="0B5304"/>
                </a:solidFill>
                <a:latin typeface="Open Sauce"/>
                <a:ea typeface="Open Sauce"/>
                <a:cs typeface="Open Sauce"/>
                <a:sym typeface="Open Sauce"/>
              </a:rPr>
              <a:t>Tobacco is Zimbabwe’s economic backbone, but its stability is questioned.</a:t>
            </a:r>
          </a:p>
          <a:p>
            <a:pPr algn="just">
              <a:lnSpc>
                <a:spcPts val="2643"/>
              </a:lnSpc>
            </a:pPr>
            <a:r>
              <a:rPr lang="en-US" sz="2424" spc="-94">
                <a:solidFill>
                  <a:srgbClr val="0B5304"/>
                </a:solidFill>
                <a:latin typeface="Open Sauce"/>
                <a:ea typeface="Open Sauce"/>
                <a:cs typeface="Open Sauce"/>
                <a:sym typeface="Open Sauce"/>
              </a:rPr>
              <a:t>Climate change → shifting rainfall patterns, droughts, unpredictable seasons.</a:t>
            </a:r>
          </a:p>
          <a:p>
            <a:pPr algn="just">
              <a:lnSpc>
                <a:spcPts val="2643"/>
              </a:lnSpc>
            </a:pPr>
            <a:r>
              <a:rPr lang="en-US" sz="2424" spc="-94">
                <a:solidFill>
                  <a:srgbClr val="0B5304"/>
                </a:solidFill>
                <a:latin typeface="Open Sauce"/>
                <a:ea typeface="Open Sauce"/>
                <a:cs typeface="Open Sauce"/>
                <a:sym typeface="Open Sauce"/>
              </a:rPr>
              <a:t>Economic instability → high inflation, currency volatility, rising production costs.</a:t>
            </a:r>
          </a:p>
          <a:p>
            <a:pPr algn="just">
              <a:lnSpc>
                <a:spcPts val="2643"/>
              </a:lnSpc>
            </a:pPr>
            <a:r>
              <a:rPr lang="en-US" sz="2424" spc="-94">
                <a:solidFill>
                  <a:srgbClr val="0B5304"/>
                </a:solidFill>
                <a:latin typeface="Open Sauce"/>
                <a:ea typeface="Open Sauce"/>
                <a:cs typeface="Open Sauce"/>
                <a:sym typeface="Open Sauce"/>
              </a:rPr>
              <a:t> General wisdom says: “climate &amp; economy affect everything.” </a:t>
            </a:r>
          </a:p>
          <a:p>
            <a:pPr algn="just">
              <a:lnSpc>
                <a:spcPts val="2643"/>
              </a:lnSpc>
            </a:pPr>
            <a:r>
              <a:rPr lang="en-US" sz="2424" spc="-94">
                <a:solidFill>
                  <a:srgbClr val="0B5304"/>
                </a:solidFill>
                <a:latin typeface="Open Sauce"/>
                <a:ea typeface="Open Sauce"/>
                <a:cs typeface="Open Sauce"/>
                <a:sym typeface="Open Sauce"/>
              </a:rPr>
              <a:t> But do they significantly affect Zimbabwe’s tobacco market? </a:t>
            </a:r>
          </a:p>
          <a:p>
            <a:pPr algn="just">
              <a:lnSpc>
                <a:spcPts val="2643"/>
              </a:lnSpc>
            </a:pPr>
            <a:r>
              <a:rPr lang="en-US" sz="2424" spc="-94">
                <a:solidFill>
                  <a:srgbClr val="0B5304"/>
                </a:solidFill>
                <a:latin typeface="Open Sauce"/>
                <a:ea typeface="Open Sauce"/>
                <a:cs typeface="Open Sauce"/>
                <a:sym typeface="Open Sauce"/>
              </a:rPr>
              <a:t> This analysis aims to quantify:</a:t>
            </a:r>
          </a:p>
          <a:p>
            <a:pPr algn="just">
              <a:lnSpc>
                <a:spcPts val="2643"/>
              </a:lnSpc>
            </a:pPr>
            <a:r>
              <a:rPr lang="en-US" sz="2424" spc="-94">
                <a:solidFill>
                  <a:srgbClr val="0B5304"/>
                </a:solidFill>
                <a:latin typeface="Open Sauce"/>
                <a:ea typeface="Open Sauce"/>
                <a:cs typeface="Open Sauce"/>
                <a:sym typeface="Open Sauce"/>
              </a:rPr>
              <a:t> How much climate (rainfall) impacts sales and production.</a:t>
            </a:r>
          </a:p>
          <a:p>
            <a:pPr algn="just">
              <a:lnSpc>
                <a:spcPts val="2643"/>
              </a:lnSpc>
            </a:pPr>
            <a:r>
              <a:rPr lang="en-US" sz="2424" spc="-94">
                <a:solidFill>
                  <a:srgbClr val="0B5304"/>
                </a:solidFill>
                <a:latin typeface="Open Sauce"/>
                <a:ea typeface="Open Sauce"/>
                <a:cs typeface="Open Sauce"/>
                <a:sym typeface="Open Sauce"/>
              </a:rPr>
              <a:t> How much inflation shapes pricing and profitability.</a:t>
            </a:r>
          </a:p>
          <a:p>
            <a:pPr algn="just">
              <a:lnSpc>
                <a:spcPts val="2643"/>
              </a:lnSpc>
            </a:pPr>
            <a:r>
              <a:rPr lang="en-US" sz="2424" spc="-94">
                <a:solidFill>
                  <a:srgbClr val="0B5304"/>
                </a:solidFill>
                <a:latin typeface="Open Sauce"/>
                <a:ea typeface="Open Sauce"/>
                <a:cs typeface="Open Sauce"/>
                <a:sym typeface="Open Sauce"/>
              </a:rPr>
              <a:t>  Ultimately, we ask:</a:t>
            </a:r>
          </a:p>
          <a:p>
            <a:pPr algn="just" marL="0" indent="0" lvl="0">
              <a:lnSpc>
                <a:spcPts val="2643"/>
              </a:lnSpc>
              <a:spcBef>
                <a:spcPct val="0"/>
              </a:spcBef>
            </a:pPr>
            <a:r>
              <a:rPr lang="en-US" sz="2424" spc="-94">
                <a:solidFill>
                  <a:srgbClr val="0B5304"/>
                </a:solidFill>
                <a:latin typeface="Open Sauce"/>
                <a:ea typeface="Open Sauce"/>
                <a:cs typeface="Open Sauce"/>
                <a:sym typeface="Open Sauce"/>
              </a:rPr>
              <a:t> </a:t>
            </a:r>
            <a:r>
              <a:rPr lang="en-US" sz="2424" spc="-94">
                <a:solidFill>
                  <a:srgbClr val="0B5304"/>
                </a:solidFill>
                <a:latin typeface="Open Sauce"/>
                <a:ea typeface="Open Sauce"/>
                <a:cs typeface="Open Sauce"/>
                <a:sym typeface="Open Sauce"/>
              </a:rPr>
              <a:t>“Is the golden leaf still sustainable and profitable under these pressures?”</a:t>
            </a:r>
          </a:p>
        </p:txBody>
      </p:sp>
      <p:sp>
        <p:nvSpPr>
          <p:cNvPr name="TextBox 7" id="7"/>
          <p:cNvSpPr txBox="true"/>
          <p:nvPr/>
        </p:nvSpPr>
        <p:spPr>
          <a:xfrm rot="0">
            <a:off x="1028700" y="2806340"/>
            <a:ext cx="4866229" cy="677550"/>
          </a:xfrm>
          <a:prstGeom prst="rect">
            <a:avLst/>
          </a:prstGeom>
        </p:spPr>
        <p:txBody>
          <a:bodyPr anchor="t" rtlCol="false" tIns="0" lIns="0" bIns="0" rIns="0">
            <a:spAutoFit/>
          </a:bodyPr>
          <a:lstStyle/>
          <a:p>
            <a:pPr algn="l">
              <a:lnSpc>
                <a:spcPts val="5179"/>
              </a:lnSpc>
            </a:pPr>
            <a:r>
              <a:rPr lang="en-US" sz="3699">
                <a:solidFill>
                  <a:srgbClr val="0B5304"/>
                </a:solidFill>
                <a:latin typeface="Poppins"/>
                <a:ea typeface="Poppins"/>
                <a:cs typeface="Poppins"/>
                <a:sym typeface="Poppins"/>
              </a:rPr>
              <a:t>WHY THIS ANALYSIS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TextBox 2" id="2"/>
          <p:cNvSpPr txBox="true"/>
          <p:nvPr/>
        </p:nvSpPr>
        <p:spPr>
          <a:xfrm rot="0">
            <a:off x="1470554" y="971550"/>
            <a:ext cx="5005012" cy="497091"/>
          </a:xfrm>
          <a:prstGeom prst="rect">
            <a:avLst/>
          </a:prstGeom>
        </p:spPr>
        <p:txBody>
          <a:bodyPr anchor="t" rtlCol="false" tIns="0" lIns="0" bIns="0" rIns="0">
            <a:spAutoFit/>
          </a:bodyPr>
          <a:lstStyle/>
          <a:p>
            <a:pPr algn="r">
              <a:lnSpc>
                <a:spcPts val="4096"/>
              </a:lnSpc>
            </a:pPr>
            <a:r>
              <a:rPr lang="en-US" b="true" sz="2926" spc="421">
                <a:solidFill>
                  <a:srgbClr val="0B5304"/>
                </a:solidFill>
                <a:latin typeface="Open Sauce Bold"/>
                <a:ea typeface="Open Sauce Bold"/>
                <a:cs typeface="Open Sauce Bold"/>
                <a:sym typeface="Open Sauce Bold"/>
              </a:rPr>
              <a:t>THE GOLDEN LEAF</a:t>
            </a:r>
          </a:p>
        </p:txBody>
      </p:sp>
      <p:sp>
        <p:nvSpPr>
          <p:cNvPr name="Freeform 3" id="3"/>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54483" y="7630700"/>
            <a:ext cx="4179033" cy="4523987"/>
          </a:xfrm>
          <a:custGeom>
            <a:avLst/>
            <a:gdLst/>
            <a:ahLst/>
            <a:cxnLst/>
            <a:rect r="r" b="b" t="t" l="l"/>
            <a:pathLst>
              <a:path h="4523987" w="4179033">
                <a:moveTo>
                  <a:pt x="0" y="0"/>
                </a:moveTo>
                <a:lnTo>
                  <a:pt x="4179034" y="0"/>
                </a:lnTo>
                <a:lnTo>
                  <a:pt x="4179034" y="4523987"/>
                </a:lnTo>
                <a:lnTo>
                  <a:pt x="0" y="4523987"/>
                </a:lnTo>
                <a:lnTo>
                  <a:pt x="0" y="0"/>
                </a:lnTo>
                <a:close/>
              </a:path>
            </a:pathLst>
          </a:custGeom>
          <a:blipFill>
            <a:blip r:embed="rId4"/>
            <a:stretch>
              <a:fillRect l="0" t="0" r="0" b="0"/>
            </a:stretch>
          </a:blipFill>
        </p:spPr>
      </p:sp>
      <p:sp>
        <p:nvSpPr>
          <p:cNvPr name="Freeform 5" id="5"/>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6" id="6"/>
          <p:cNvSpPr/>
          <p:nvPr/>
        </p:nvSpPr>
        <p:spPr>
          <a:xfrm flipH="false" flipV="false" rot="0">
            <a:off x="9291450" y="2190841"/>
            <a:ext cx="8745536" cy="5575228"/>
          </a:xfrm>
          <a:custGeom>
            <a:avLst/>
            <a:gdLst/>
            <a:ahLst/>
            <a:cxnLst/>
            <a:rect r="r" b="b" t="t" l="l"/>
            <a:pathLst>
              <a:path h="5575228" w="8745536">
                <a:moveTo>
                  <a:pt x="0" y="0"/>
                </a:moveTo>
                <a:lnTo>
                  <a:pt x="8745536" y="0"/>
                </a:lnTo>
                <a:lnTo>
                  <a:pt x="8745536" y="5575228"/>
                </a:lnTo>
                <a:lnTo>
                  <a:pt x="0" y="5575228"/>
                </a:lnTo>
                <a:lnTo>
                  <a:pt x="0" y="0"/>
                </a:lnTo>
                <a:close/>
              </a:path>
            </a:pathLst>
          </a:custGeom>
          <a:blipFill>
            <a:blip r:embed="rId6"/>
            <a:stretch>
              <a:fillRect l="-7561" t="0" r="-7561" b="0"/>
            </a:stretch>
          </a:blipFill>
        </p:spPr>
      </p:sp>
      <p:sp>
        <p:nvSpPr>
          <p:cNvPr name="TextBox 7" id="7"/>
          <p:cNvSpPr txBox="true"/>
          <p:nvPr/>
        </p:nvSpPr>
        <p:spPr>
          <a:xfrm rot="0">
            <a:off x="442703" y="4882993"/>
            <a:ext cx="8115300" cy="3461479"/>
          </a:xfrm>
          <a:prstGeom prst="rect">
            <a:avLst/>
          </a:prstGeom>
        </p:spPr>
        <p:txBody>
          <a:bodyPr anchor="t" rtlCol="false" tIns="0" lIns="0" bIns="0" rIns="0">
            <a:spAutoFit/>
          </a:bodyPr>
          <a:lstStyle/>
          <a:p>
            <a:pPr algn="just" marL="501950" indent="-250975" lvl="1">
              <a:lnSpc>
                <a:spcPts val="2534"/>
              </a:lnSpc>
              <a:buFont typeface="Arial"/>
              <a:buChar char="•"/>
            </a:pPr>
            <a:r>
              <a:rPr lang="en-US" sz="2324" spc="-90">
                <a:solidFill>
                  <a:srgbClr val="0B5304"/>
                </a:solidFill>
                <a:latin typeface="Open Sauce"/>
                <a:ea typeface="Open Sauce"/>
                <a:cs typeface="Open Sauce"/>
                <a:sym typeface="Open Sauce"/>
              </a:rPr>
              <a:t>Analyze historical tobacco sales volumes and prices (2020–2025).</a:t>
            </a:r>
          </a:p>
          <a:p>
            <a:pPr algn="just" marL="501950" indent="-250975" lvl="1">
              <a:lnSpc>
                <a:spcPts val="2534"/>
              </a:lnSpc>
              <a:buFont typeface="Arial"/>
              <a:buChar char="•"/>
            </a:pPr>
            <a:r>
              <a:rPr lang="en-US" sz="2324" spc="-90">
                <a:solidFill>
                  <a:srgbClr val="0B5304"/>
                </a:solidFill>
                <a:latin typeface="Open Sauce"/>
                <a:ea typeface="Open Sauce"/>
                <a:cs typeface="Open Sauce"/>
                <a:sym typeface="Open Sauce"/>
              </a:rPr>
              <a:t> • Identify and interpret seasonal and annual trends.</a:t>
            </a:r>
          </a:p>
          <a:p>
            <a:pPr algn="just" marL="501950" indent="-250975" lvl="1">
              <a:lnSpc>
                <a:spcPts val="2534"/>
              </a:lnSpc>
              <a:buFont typeface="Arial"/>
              <a:buChar char="•"/>
            </a:pPr>
            <a:r>
              <a:rPr lang="en-US" sz="2324" spc="-90">
                <a:solidFill>
                  <a:srgbClr val="0B5304"/>
                </a:solidFill>
                <a:latin typeface="Open Sauce"/>
                <a:ea typeface="Open Sauce"/>
                <a:cs typeface="Open Sauce"/>
                <a:sym typeface="Open Sauce"/>
              </a:rPr>
              <a:t> • Quantify the impact of climate (rainfall) on sales and production.</a:t>
            </a:r>
          </a:p>
          <a:p>
            <a:pPr algn="just" marL="501950" indent="-250975" lvl="1">
              <a:lnSpc>
                <a:spcPts val="2534"/>
              </a:lnSpc>
              <a:buFont typeface="Arial"/>
              <a:buChar char="•"/>
            </a:pPr>
            <a:r>
              <a:rPr lang="en-US" sz="2324" spc="-90">
                <a:solidFill>
                  <a:srgbClr val="0B5304"/>
                </a:solidFill>
                <a:latin typeface="Open Sauce"/>
                <a:ea typeface="Open Sauce"/>
                <a:cs typeface="Open Sauce"/>
                <a:sym typeface="Open Sauce"/>
              </a:rPr>
              <a:t> • Measure the role of economic instability (inflation) on prices and profitability.</a:t>
            </a:r>
          </a:p>
          <a:p>
            <a:pPr algn="just" marL="501950" indent="-250975" lvl="1">
              <a:lnSpc>
                <a:spcPts val="2534"/>
              </a:lnSpc>
              <a:buFont typeface="Arial"/>
              <a:buChar char="•"/>
            </a:pPr>
            <a:r>
              <a:rPr lang="en-US" sz="2324" spc="-90">
                <a:solidFill>
                  <a:srgbClr val="0B5304"/>
                </a:solidFill>
                <a:latin typeface="Open Sauce"/>
                <a:ea typeface="Open Sauce"/>
                <a:cs typeface="Open Sauce"/>
                <a:sym typeface="Open Sauce"/>
              </a:rPr>
              <a:t> • Forecast future market trends under different scenarios.</a:t>
            </a:r>
          </a:p>
          <a:p>
            <a:pPr algn="just" marL="501950" indent="-250975" lvl="1">
              <a:lnSpc>
                <a:spcPts val="2534"/>
              </a:lnSpc>
              <a:buFont typeface="Arial"/>
              <a:buChar char="•"/>
            </a:pPr>
            <a:r>
              <a:rPr lang="en-US" sz="2324" spc="-90">
                <a:solidFill>
                  <a:srgbClr val="0B5304"/>
                </a:solidFill>
                <a:latin typeface="Open Sauce"/>
                <a:ea typeface="Open Sauce"/>
                <a:cs typeface="Open Sauce"/>
                <a:sym typeface="Open Sauce"/>
              </a:rPr>
              <a:t> • Provide recommendations for farmers, policymakers, and investors.</a:t>
            </a:r>
          </a:p>
        </p:txBody>
      </p:sp>
      <p:sp>
        <p:nvSpPr>
          <p:cNvPr name="TextBox 8" id="8"/>
          <p:cNvSpPr txBox="true"/>
          <p:nvPr/>
        </p:nvSpPr>
        <p:spPr>
          <a:xfrm rot="0">
            <a:off x="785934" y="2544913"/>
            <a:ext cx="8358066" cy="1454149"/>
          </a:xfrm>
          <a:prstGeom prst="rect">
            <a:avLst/>
          </a:prstGeom>
        </p:spPr>
        <p:txBody>
          <a:bodyPr anchor="t" rtlCol="false" tIns="0" lIns="0" bIns="0" rIns="0">
            <a:spAutoFit/>
          </a:bodyPr>
          <a:lstStyle/>
          <a:p>
            <a:pPr algn="l">
              <a:lnSpc>
                <a:spcPts val="11200"/>
              </a:lnSpc>
            </a:pPr>
            <a:r>
              <a:rPr lang="en-US" sz="8000" b="true">
                <a:solidFill>
                  <a:srgbClr val="0B5304"/>
                </a:solidFill>
                <a:latin typeface="Poppins Bold"/>
                <a:ea typeface="Poppins Bold"/>
                <a:cs typeface="Poppins Bold"/>
                <a:sym typeface="Poppins Bold"/>
              </a:rPr>
              <a:t>OBEJECTIVES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B5304"/>
        </a:solidFill>
      </p:bgPr>
    </p:bg>
    <p:spTree>
      <p:nvGrpSpPr>
        <p:cNvPr id="1" name=""/>
        <p:cNvGrpSpPr/>
        <p:nvPr/>
      </p:nvGrpSpPr>
      <p:grpSpPr>
        <a:xfrm>
          <a:off x="0" y="0"/>
          <a:ext cx="0" cy="0"/>
          <a:chOff x="0" y="0"/>
          <a:chExt cx="0" cy="0"/>
        </a:xfrm>
      </p:grpSpPr>
      <p:sp>
        <p:nvSpPr>
          <p:cNvPr name="TextBox 2" id="2"/>
          <p:cNvSpPr txBox="true"/>
          <p:nvPr/>
        </p:nvSpPr>
        <p:spPr>
          <a:xfrm rot="0">
            <a:off x="1299638" y="959915"/>
            <a:ext cx="5005012" cy="497091"/>
          </a:xfrm>
          <a:prstGeom prst="rect">
            <a:avLst/>
          </a:prstGeom>
        </p:spPr>
        <p:txBody>
          <a:bodyPr anchor="t" rtlCol="false" tIns="0" lIns="0" bIns="0" rIns="0">
            <a:spAutoFit/>
          </a:bodyPr>
          <a:lstStyle/>
          <a:p>
            <a:pPr algn="r">
              <a:lnSpc>
                <a:spcPts val="4096"/>
              </a:lnSpc>
            </a:pPr>
            <a:r>
              <a:rPr lang="en-US" b="true" sz="2926" spc="421">
                <a:solidFill>
                  <a:srgbClr val="FFFBF7"/>
                </a:solidFill>
                <a:latin typeface="Open Sauce Bold"/>
                <a:ea typeface="Open Sauce Bold"/>
                <a:cs typeface="Open Sauce Bold"/>
                <a:sym typeface="Open Sauce Bold"/>
              </a:rPr>
              <a:t>THE GOLDEN LEAF</a:t>
            </a:r>
          </a:p>
        </p:txBody>
      </p:sp>
      <p:sp>
        <p:nvSpPr>
          <p:cNvPr name="Freeform 3" id="3"/>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99519" y="4270745"/>
            <a:ext cx="10109351" cy="4362480"/>
          </a:xfrm>
          <a:prstGeom prst="rect">
            <a:avLst/>
          </a:prstGeom>
        </p:spPr>
        <p:txBody>
          <a:bodyPr anchor="t" rtlCol="false" tIns="0" lIns="0" bIns="0" rIns="0">
            <a:spAutoFit/>
          </a:bodyPr>
          <a:lstStyle/>
          <a:p>
            <a:pPr algn="just">
              <a:lnSpc>
                <a:spcPts val="3190"/>
              </a:lnSpc>
            </a:pPr>
            <a:r>
              <a:rPr lang="en-US" sz="2926" spc="-114">
                <a:solidFill>
                  <a:srgbClr val="FFFBF7"/>
                </a:solidFill>
                <a:latin typeface="Open Sauce"/>
                <a:ea typeface="Open Sauce"/>
                <a:cs typeface="Open Sauce"/>
                <a:sym typeface="Open Sauce"/>
              </a:rPr>
              <a:t>Data Sources (2020–2025)</a:t>
            </a:r>
          </a:p>
          <a:p>
            <a:pPr algn="just">
              <a:lnSpc>
                <a:spcPts val="2582"/>
              </a:lnSpc>
            </a:pPr>
            <a:r>
              <a:rPr lang="en-US" sz="2369" spc="-92">
                <a:solidFill>
                  <a:srgbClr val="FFFBF7"/>
                </a:solidFill>
                <a:latin typeface="Open Sauce"/>
                <a:ea typeface="Open Sauce"/>
                <a:cs typeface="Open Sauce"/>
                <a:sym typeface="Open Sauce"/>
              </a:rPr>
              <a:t> • Tobacco Sales &amp; Prices → TIMB, ZIMSTAT</a:t>
            </a:r>
          </a:p>
          <a:p>
            <a:pPr algn="just">
              <a:lnSpc>
                <a:spcPts val="2582"/>
              </a:lnSpc>
            </a:pPr>
            <a:r>
              <a:rPr lang="en-US" sz="2369" spc="-92">
                <a:solidFill>
                  <a:srgbClr val="FFFBF7"/>
                </a:solidFill>
                <a:latin typeface="Open Sauce"/>
                <a:ea typeface="Open Sauce"/>
                <a:cs typeface="Open Sauce"/>
                <a:sym typeface="Open Sauce"/>
              </a:rPr>
              <a:t> • Rainfall (Climate Data) → CHIRPS / Zimbabwe Meteorological Services</a:t>
            </a:r>
          </a:p>
          <a:p>
            <a:pPr algn="just">
              <a:lnSpc>
                <a:spcPts val="2582"/>
              </a:lnSpc>
            </a:pPr>
            <a:r>
              <a:rPr lang="en-US" sz="2369" spc="-92">
                <a:solidFill>
                  <a:srgbClr val="FFFBF7"/>
                </a:solidFill>
                <a:latin typeface="Open Sauce"/>
                <a:ea typeface="Open Sauce"/>
                <a:cs typeface="Open Sauce"/>
                <a:sym typeface="Open Sauce"/>
              </a:rPr>
              <a:t> • Inflation (Economic Data) → ZIMSTAT, World Bank</a:t>
            </a:r>
          </a:p>
          <a:p>
            <a:pPr algn="just">
              <a:lnSpc>
                <a:spcPts val="2582"/>
              </a:lnSpc>
            </a:pPr>
          </a:p>
          <a:p>
            <a:pPr algn="just">
              <a:lnSpc>
                <a:spcPts val="3298"/>
              </a:lnSpc>
            </a:pPr>
            <a:r>
              <a:rPr lang="en-US" sz="3026" spc="-118">
                <a:solidFill>
                  <a:srgbClr val="FFFBF7"/>
                </a:solidFill>
                <a:latin typeface="Open Sauce"/>
                <a:ea typeface="Open Sauce"/>
                <a:cs typeface="Open Sauce"/>
                <a:sym typeface="Open Sauce"/>
              </a:rPr>
              <a:t>Methodology</a:t>
            </a:r>
          </a:p>
          <a:p>
            <a:pPr algn="just">
              <a:lnSpc>
                <a:spcPts val="2582"/>
              </a:lnSpc>
            </a:pPr>
            <a:r>
              <a:rPr lang="en-US" sz="2369" spc="-92">
                <a:solidFill>
                  <a:srgbClr val="FFFBF7"/>
                </a:solidFill>
                <a:latin typeface="Open Sauce"/>
                <a:ea typeface="Open Sauce"/>
                <a:cs typeface="Open Sauce"/>
                <a:sym typeface="Open Sauce"/>
              </a:rPr>
              <a:t> • Data Cleaning &amp; Alignment → Annual/seasonal aggregation for comparability</a:t>
            </a:r>
          </a:p>
          <a:p>
            <a:pPr algn="just">
              <a:lnSpc>
                <a:spcPts val="2582"/>
              </a:lnSpc>
            </a:pPr>
            <a:r>
              <a:rPr lang="en-US" sz="2369" spc="-92">
                <a:solidFill>
                  <a:srgbClr val="FFFBF7"/>
                </a:solidFill>
                <a:latin typeface="Open Sauce"/>
                <a:ea typeface="Open Sauce"/>
                <a:cs typeface="Open Sauce"/>
                <a:sym typeface="Open Sauce"/>
              </a:rPr>
              <a:t> • Exploratory Data Analysis (EDA) → Trends, correlations, anomalies</a:t>
            </a:r>
          </a:p>
          <a:p>
            <a:pPr algn="just">
              <a:lnSpc>
                <a:spcPts val="2582"/>
              </a:lnSpc>
            </a:pPr>
            <a:r>
              <a:rPr lang="en-US" sz="2369" spc="-92">
                <a:solidFill>
                  <a:srgbClr val="FFFBF7"/>
                </a:solidFill>
                <a:latin typeface="Open Sauce"/>
                <a:ea typeface="Open Sauce"/>
                <a:cs typeface="Open Sauce"/>
                <a:sym typeface="Open Sauce"/>
              </a:rPr>
              <a:t> • Statistical Analysis → Correlation, regression (rainfall &amp; inflation vs sales &amp; prices)</a:t>
            </a:r>
          </a:p>
          <a:p>
            <a:pPr algn="just">
              <a:lnSpc>
                <a:spcPts val="2582"/>
              </a:lnSpc>
            </a:pPr>
            <a:r>
              <a:rPr lang="en-US" sz="2369" spc="-92">
                <a:solidFill>
                  <a:srgbClr val="FFFBF7"/>
                </a:solidFill>
                <a:latin typeface="Open Sauce"/>
                <a:ea typeface="Open Sauce"/>
                <a:cs typeface="Open Sauce"/>
                <a:sym typeface="Open Sauce"/>
              </a:rPr>
              <a:t> • Forecasting Models → ARIMA/Prophet for price and sales predictions</a:t>
            </a:r>
          </a:p>
          <a:p>
            <a:pPr algn="just" marL="0" indent="0" lvl="0">
              <a:lnSpc>
                <a:spcPts val="2582"/>
              </a:lnSpc>
              <a:spcBef>
                <a:spcPct val="0"/>
              </a:spcBef>
            </a:pPr>
            <a:r>
              <a:rPr lang="en-US" sz="2369" spc="-92">
                <a:solidFill>
                  <a:srgbClr val="FFFBF7"/>
                </a:solidFill>
                <a:latin typeface="Open Sauce"/>
                <a:ea typeface="Open Sauce"/>
                <a:cs typeface="Open Sauce"/>
                <a:sym typeface="Open Sauce"/>
              </a:rPr>
              <a:t> • Visualization → Time-series graphs, scatter plots, correlation matrices</a:t>
            </a:r>
          </a:p>
        </p:txBody>
      </p:sp>
      <p:sp>
        <p:nvSpPr>
          <p:cNvPr name="Freeform 5" id="5"/>
          <p:cNvSpPr/>
          <p:nvPr/>
        </p:nvSpPr>
        <p:spPr>
          <a:xfrm flipH="false" flipV="false" rot="-8873294">
            <a:off x="15190124" y="-1737978"/>
            <a:ext cx="4138352" cy="4479948"/>
          </a:xfrm>
          <a:custGeom>
            <a:avLst/>
            <a:gdLst/>
            <a:ahLst/>
            <a:cxnLst/>
            <a:rect r="r" b="b" t="t" l="l"/>
            <a:pathLst>
              <a:path h="4479948" w="4138352">
                <a:moveTo>
                  <a:pt x="0" y="0"/>
                </a:moveTo>
                <a:lnTo>
                  <a:pt x="4138352" y="0"/>
                </a:lnTo>
                <a:lnTo>
                  <a:pt x="4138352" y="4479948"/>
                </a:lnTo>
                <a:lnTo>
                  <a:pt x="0" y="4479948"/>
                </a:lnTo>
                <a:lnTo>
                  <a:pt x="0" y="0"/>
                </a:lnTo>
                <a:close/>
              </a:path>
            </a:pathLst>
          </a:custGeom>
          <a:blipFill>
            <a:blip r:embed="rId4"/>
            <a:stretch>
              <a:fillRect l="0" t="0" r="0" b="0"/>
            </a:stretch>
          </a:blipFill>
        </p:spPr>
      </p:sp>
      <p:sp>
        <p:nvSpPr>
          <p:cNvPr name="Freeform 6" id="6"/>
          <p:cNvSpPr/>
          <p:nvPr/>
        </p:nvSpPr>
        <p:spPr>
          <a:xfrm flipH="false" flipV="false" rot="0">
            <a:off x="10577912" y="1242853"/>
            <a:ext cx="7710088" cy="5262135"/>
          </a:xfrm>
          <a:custGeom>
            <a:avLst/>
            <a:gdLst/>
            <a:ahLst/>
            <a:cxnLst/>
            <a:rect r="r" b="b" t="t" l="l"/>
            <a:pathLst>
              <a:path h="5262135" w="7710088">
                <a:moveTo>
                  <a:pt x="0" y="0"/>
                </a:moveTo>
                <a:lnTo>
                  <a:pt x="7710088" y="0"/>
                </a:lnTo>
                <a:lnTo>
                  <a:pt x="7710088" y="5262134"/>
                </a:lnTo>
                <a:lnTo>
                  <a:pt x="0" y="5262134"/>
                </a:lnTo>
                <a:lnTo>
                  <a:pt x="0" y="0"/>
                </a:lnTo>
                <a:close/>
              </a:path>
            </a:pathLst>
          </a:custGeom>
          <a:blipFill>
            <a:blip r:embed="rId5"/>
            <a:stretch>
              <a:fillRect l="0" t="0" r="0" b="0"/>
            </a:stretch>
          </a:blipFill>
        </p:spPr>
      </p:sp>
      <p:sp>
        <p:nvSpPr>
          <p:cNvPr name="TextBox 7" id="7"/>
          <p:cNvSpPr txBox="true"/>
          <p:nvPr/>
        </p:nvSpPr>
        <p:spPr>
          <a:xfrm rot="0">
            <a:off x="550608" y="2154816"/>
            <a:ext cx="8121846" cy="1626230"/>
          </a:xfrm>
          <a:prstGeom prst="rect">
            <a:avLst/>
          </a:prstGeom>
        </p:spPr>
        <p:txBody>
          <a:bodyPr anchor="t" rtlCol="false" tIns="0" lIns="0" bIns="0" rIns="0">
            <a:spAutoFit/>
          </a:bodyPr>
          <a:lstStyle/>
          <a:p>
            <a:pPr algn="l">
              <a:lnSpc>
                <a:spcPts val="6137"/>
              </a:lnSpc>
            </a:pPr>
            <a:r>
              <a:rPr lang="en-US" sz="5630" b="true">
                <a:solidFill>
                  <a:srgbClr val="FFFBF7"/>
                </a:solidFill>
                <a:latin typeface="Poppins Bold"/>
                <a:ea typeface="Poppins Bold"/>
                <a:cs typeface="Poppins Bold"/>
                <a:sym typeface="Poppins Bold"/>
              </a:rPr>
              <a:t>DATA &amp; METHODOLOGY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TextBox 2" id="2"/>
          <p:cNvSpPr txBox="true"/>
          <p:nvPr/>
        </p:nvSpPr>
        <p:spPr>
          <a:xfrm rot="0">
            <a:off x="1470554" y="971550"/>
            <a:ext cx="5005012" cy="497091"/>
          </a:xfrm>
          <a:prstGeom prst="rect">
            <a:avLst/>
          </a:prstGeom>
        </p:spPr>
        <p:txBody>
          <a:bodyPr anchor="t" rtlCol="false" tIns="0" lIns="0" bIns="0" rIns="0">
            <a:spAutoFit/>
          </a:bodyPr>
          <a:lstStyle/>
          <a:p>
            <a:pPr algn="r">
              <a:lnSpc>
                <a:spcPts val="4096"/>
              </a:lnSpc>
            </a:pPr>
            <a:r>
              <a:rPr lang="en-US" b="true" sz="2926" spc="421">
                <a:solidFill>
                  <a:srgbClr val="0B5304"/>
                </a:solidFill>
                <a:latin typeface="Open Sauce Bold"/>
                <a:ea typeface="Open Sauce Bold"/>
                <a:cs typeface="Open Sauce Bold"/>
                <a:sym typeface="Open Sauce Bold"/>
              </a:rPr>
              <a:t>THE GOLDEN LEAF</a:t>
            </a:r>
          </a:p>
        </p:txBody>
      </p:sp>
      <p:sp>
        <p:nvSpPr>
          <p:cNvPr name="Freeform 3" id="3"/>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299228">
            <a:off x="7268264" y="-2496820"/>
            <a:ext cx="3751473" cy="4993641"/>
          </a:xfrm>
          <a:custGeom>
            <a:avLst/>
            <a:gdLst/>
            <a:ahLst/>
            <a:cxnLst/>
            <a:rect r="r" b="b" t="t" l="l"/>
            <a:pathLst>
              <a:path h="4993641" w="3751473">
                <a:moveTo>
                  <a:pt x="0" y="0"/>
                </a:moveTo>
                <a:lnTo>
                  <a:pt x="3751472" y="0"/>
                </a:lnTo>
                <a:lnTo>
                  <a:pt x="3751472" y="4993640"/>
                </a:lnTo>
                <a:lnTo>
                  <a:pt x="0" y="4993640"/>
                </a:lnTo>
                <a:lnTo>
                  <a:pt x="0" y="0"/>
                </a:lnTo>
                <a:close/>
              </a:path>
            </a:pathLst>
          </a:custGeom>
          <a:blipFill>
            <a:blip r:embed="rId4"/>
            <a:stretch>
              <a:fillRect l="0" t="0" r="0" b="0"/>
            </a:stretch>
          </a:blipFill>
        </p:spPr>
      </p:sp>
      <p:sp>
        <p:nvSpPr>
          <p:cNvPr name="Freeform 5" id="5"/>
          <p:cNvSpPr/>
          <p:nvPr/>
        </p:nvSpPr>
        <p:spPr>
          <a:xfrm flipH="false" flipV="false" rot="0">
            <a:off x="12205237" y="3225511"/>
            <a:ext cx="6147378" cy="2850846"/>
          </a:xfrm>
          <a:custGeom>
            <a:avLst/>
            <a:gdLst/>
            <a:ahLst/>
            <a:cxnLst/>
            <a:rect r="r" b="b" t="t" l="l"/>
            <a:pathLst>
              <a:path h="2850846" w="6147378">
                <a:moveTo>
                  <a:pt x="0" y="0"/>
                </a:moveTo>
                <a:lnTo>
                  <a:pt x="6147377" y="0"/>
                </a:lnTo>
                <a:lnTo>
                  <a:pt x="6147377" y="2850846"/>
                </a:lnTo>
                <a:lnTo>
                  <a:pt x="0" y="2850846"/>
                </a:lnTo>
                <a:lnTo>
                  <a:pt x="0" y="0"/>
                </a:lnTo>
                <a:close/>
              </a:path>
            </a:pathLst>
          </a:custGeom>
          <a:blipFill>
            <a:blip r:embed="rId5"/>
            <a:stretch>
              <a:fillRect l="0" t="0" r="0" b="0"/>
            </a:stretch>
          </a:blipFill>
        </p:spPr>
      </p:sp>
      <p:sp>
        <p:nvSpPr>
          <p:cNvPr name="Freeform 6" id="6"/>
          <p:cNvSpPr/>
          <p:nvPr/>
        </p:nvSpPr>
        <p:spPr>
          <a:xfrm flipH="false" flipV="false" rot="0">
            <a:off x="12592925" y="6076357"/>
            <a:ext cx="5695075" cy="3637729"/>
          </a:xfrm>
          <a:custGeom>
            <a:avLst/>
            <a:gdLst/>
            <a:ahLst/>
            <a:cxnLst/>
            <a:rect r="r" b="b" t="t" l="l"/>
            <a:pathLst>
              <a:path h="3637729" w="5695075">
                <a:moveTo>
                  <a:pt x="0" y="0"/>
                </a:moveTo>
                <a:lnTo>
                  <a:pt x="5695075" y="0"/>
                </a:lnTo>
                <a:lnTo>
                  <a:pt x="5695075" y="3637729"/>
                </a:lnTo>
                <a:lnTo>
                  <a:pt x="0" y="3637729"/>
                </a:lnTo>
                <a:lnTo>
                  <a:pt x="0" y="0"/>
                </a:lnTo>
                <a:close/>
              </a:path>
            </a:pathLst>
          </a:custGeom>
          <a:blipFill>
            <a:blip r:embed="rId6"/>
            <a:stretch>
              <a:fillRect l="0" t="0" r="0" b="0"/>
            </a:stretch>
          </a:blipFill>
        </p:spPr>
      </p:sp>
      <p:sp>
        <p:nvSpPr>
          <p:cNvPr name="Freeform 7" id="7"/>
          <p:cNvSpPr/>
          <p:nvPr/>
        </p:nvSpPr>
        <p:spPr>
          <a:xfrm flipH="false" flipV="false" rot="0">
            <a:off x="7432552" y="6566259"/>
            <a:ext cx="5160373" cy="3147827"/>
          </a:xfrm>
          <a:custGeom>
            <a:avLst/>
            <a:gdLst/>
            <a:ahLst/>
            <a:cxnLst/>
            <a:rect r="r" b="b" t="t" l="l"/>
            <a:pathLst>
              <a:path h="3147827" w="5160373">
                <a:moveTo>
                  <a:pt x="0" y="0"/>
                </a:moveTo>
                <a:lnTo>
                  <a:pt x="5160373" y="0"/>
                </a:lnTo>
                <a:lnTo>
                  <a:pt x="5160373" y="3147827"/>
                </a:lnTo>
                <a:lnTo>
                  <a:pt x="0" y="3147827"/>
                </a:lnTo>
                <a:lnTo>
                  <a:pt x="0" y="0"/>
                </a:lnTo>
                <a:close/>
              </a:path>
            </a:pathLst>
          </a:custGeom>
          <a:blipFill>
            <a:blip r:embed="rId7"/>
            <a:stretch>
              <a:fillRect l="0" t="0" r="0" b="0"/>
            </a:stretch>
          </a:blipFill>
        </p:spPr>
      </p:sp>
      <p:sp>
        <p:nvSpPr>
          <p:cNvPr name="Freeform 8" id="8"/>
          <p:cNvSpPr/>
          <p:nvPr/>
        </p:nvSpPr>
        <p:spPr>
          <a:xfrm flipH="false" flipV="false" rot="0">
            <a:off x="7432552" y="3292596"/>
            <a:ext cx="5399856" cy="3273663"/>
          </a:xfrm>
          <a:custGeom>
            <a:avLst/>
            <a:gdLst/>
            <a:ahLst/>
            <a:cxnLst/>
            <a:rect r="r" b="b" t="t" l="l"/>
            <a:pathLst>
              <a:path h="3273663" w="5399856">
                <a:moveTo>
                  <a:pt x="0" y="0"/>
                </a:moveTo>
                <a:lnTo>
                  <a:pt x="5399856" y="0"/>
                </a:lnTo>
                <a:lnTo>
                  <a:pt x="5399856" y="3273663"/>
                </a:lnTo>
                <a:lnTo>
                  <a:pt x="0" y="3273663"/>
                </a:lnTo>
                <a:lnTo>
                  <a:pt x="0" y="0"/>
                </a:lnTo>
                <a:close/>
              </a:path>
            </a:pathLst>
          </a:custGeom>
          <a:blipFill>
            <a:blip r:embed="rId8"/>
            <a:stretch>
              <a:fillRect l="0" t="0" r="0" b="0"/>
            </a:stretch>
          </a:blipFill>
        </p:spPr>
      </p:sp>
      <p:sp>
        <p:nvSpPr>
          <p:cNvPr name="TextBox 9" id="9"/>
          <p:cNvSpPr txBox="true"/>
          <p:nvPr/>
        </p:nvSpPr>
        <p:spPr>
          <a:xfrm rot="0">
            <a:off x="418223" y="1986410"/>
            <a:ext cx="7109673" cy="797943"/>
          </a:xfrm>
          <a:prstGeom prst="rect">
            <a:avLst/>
          </a:prstGeom>
        </p:spPr>
        <p:txBody>
          <a:bodyPr anchor="t" rtlCol="false" tIns="0" lIns="0" bIns="0" rIns="0">
            <a:spAutoFit/>
          </a:bodyPr>
          <a:lstStyle/>
          <a:p>
            <a:pPr algn="l" marL="0" indent="0" lvl="0">
              <a:lnSpc>
                <a:spcPts val="5777"/>
              </a:lnSpc>
              <a:spcBef>
                <a:spcPct val="0"/>
              </a:spcBef>
            </a:pPr>
            <a:r>
              <a:rPr lang="en-US" b="true" sz="5300">
                <a:solidFill>
                  <a:srgbClr val="0B5304"/>
                </a:solidFill>
                <a:latin typeface="Poppins Bold"/>
                <a:ea typeface="Poppins Bold"/>
                <a:cs typeface="Poppins Bold"/>
                <a:sym typeface="Poppins Bold"/>
              </a:rPr>
              <a:t>OUR DATA INSIGHTS</a:t>
            </a:r>
          </a:p>
        </p:txBody>
      </p:sp>
      <p:sp>
        <p:nvSpPr>
          <p:cNvPr name="TextBox 10" id="10"/>
          <p:cNvSpPr txBox="true"/>
          <p:nvPr/>
        </p:nvSpPr>
        <p:spPr>
          <a:xfrm rot="0">
            <a:off x="0" y="3608340"/>
            <a:ext cx="7476913" cy="6196100"/>
          </a:xfrm>
          <a:prstGeom prst="rect">
            <a:avLst/>
          </a:prstGeom>
        </p:spPr>
        <p:txBody>
          <a:bodyPr anchor="t" rtlCol="false" tIns="0" lIns="0" bIns="0" rIns="0">
            <a:spAutoFit/>
          </a:bodyPr>
          <a:lstStyle/>
          <a:p>
            <a:pPr algn="ctr">
              <a:lnSpc>
                <a:spcPts val="2335"/>
              </a:lnSpc>
            </a:pPr>
            <a:r>
              <a:rPr lang="en-US" b="true" sz="1668" spc="240">
                <a:solidFill>
                  <a:srgbClr val="0B5304"/>
                </a:solidFill>
                <a:latin typeface="Open Sauce Bold"/>
                <a:ea typeface="Open Sauce Bold"/>
                <a:cs typeface="Open Sauce Bold"/>
                <a:sym typeface="Open Sauce Bold"/>
              </a:rPr>
              <a:t>VOLUMES</a:t>
            </a:r>
          </a:p>
          <a:p>
            <a:pPr algn="ctr">
              <a:lnSpc>
                <a:spcPts val="2379"/>
              </a:lnSpc>
            </a:pPr>
            <a:r>
              <a:rPr lang="en-US" b="true" sz="1699" spc="244">
                <a:solidFill>
                  <a:srgbClr val="0B5304"/>
                </a:solidFill>
                <a:latin typeface="Open Sauce Bold"/>
                <a:ea typeface="Open Sauce Bold"/>
                <a:cs typeface="Open Sauce Bold"/>
                <a:sym typeface="Open Sauce Bold"/>
              </a:rPr>
              <a:t> • Sales increased from ~208M kg (2022) → ~296M kg (2023) → dipped in 2024 → peaked at ~348M kg (2025)</a:t>
            </a:r>
          </a:p>
          <a:p>
            <a:pPr algn="ctr">
              <a:lnSpc>
                <a:spcPts val="2379"/>
              </a:lnSpc>
            </a:pPr>
          </a:p>
          <a:p>
            <a:pPr algn="ctr">
              <a:lnSpc>
                <a:spcPts val="2379"/>
              </a:lnSpc>
            </a:pPr>
            <a:r>
              <a:rPr lang="en-US" b="true" sz="1699" spc="244">
                <a:solidFill>
                  <a:srgbClr val="0B5304"/>
                </a:solidFill>
                <a:latin typeface="Open Sauce Bold"/>
                <a:ea typeface="Open Sauce Bold"/>
                <a:cs typeface="Open Sauce Bold"/>
                <a:sym typeface="Open Sauce Bold"/>
              </a:rPr>
              <a:t>2. Revenue</a:t>
            </a:r>
          </a:p>
          <a:p>
            <a:pPr algn="ctr">
              <a:lnSpc>
                <a:spcPts val="2379"/>
              </a:lnSpc>
            </a:pPr>
            <a:r>
              <a:rPr lang="en-US" b="true" sz="1699" spc="244">
                <a:solidFill>
                  <a:srgbClr val="0B5304"/>
                </a:solidFill>
                <a:latin typeface="Open Sauce Bold"/>
                <a:ea typeface="Open Sauce Bold"/>
                <a:cs typeface="Open Sauce Bold"/>
                <a:sym typeface="Open Sauce Bold"/>
              </a:rPr>
              <a:t> • Strong upward trend, highest in 2025: &gt;$1.18B</a:t>
            </a:r>
          </a:p>
          <a:p>
            <a:pPr algn="ctr">
              <a:lnSpc>
                <a:spcPts val="2379"/>
              </a:lnSpc>
            </a:pPr>
            <a:r>
              <a:rPr lang="en-US" b="true" sz="1699" spc="244">
                <a:solidFill>
                  <a:srgbClr val="0B5304"/>
                </a:solidFill>
                <a:latin typeface="Open Sauce Bold"/>
                <a:ea typeface="Open Sauce Bold"/>
                <a:cs typeface="Open Sauce Bold"/>
                <a:sym typeface="Open Sauce Bold"/>
              </a:rPr>
              <a:t> • 2024 dip in volume offset by higher prices</a:t>
            </a:r>
          </a:p>
          <a:p>
            <a:pPr algn="ctr">
              <a:lnSpc>
                <a:spcPts val="2379"/>
              </a:lnSpc>
            </a:pPr>
          </a:p>
          <a:p>
            <a:pPr algn="ctr">
              <a:lnSpc>
                <a:spcPts val="2379"/>
              </a:lnSpc>
            </a:pPr>
            <a:r>
              <a:rPr lang="en-US" b="true" sz="1699" spc="244">
                <a:solidFill>
                  <a:srgbClr val="0B5304"/>
                </a:solidFill>
                <a:latin typeface="Open Sauce Bold"/>
                <a:ea typeface="Open Sauce Bold"/>
                <a:cs typeface="Open Sauce Bold"/>
                <a:sym typeface="Open Sauce Bold"/>
              </a:rPr>
              <a:t>3. Rainfall vs Volume</a:t>
            </a:r>
          </a:p>
          <a:p>
            <a:pPr algn="ctr">
              <a:lnSpc>
                <a:spcPts val="2379"/>
              </a:lnSpc>
            </a:pPr>
            <a:r>
              <a:rPr lang="en-US" b="true" sz="1699" spc="244">
                <a:solidFill>
                  <a:srgbClr val="0B5304"/>
                </a:solidFill>
                <a:latin typeface="Open Sauce Bold"/>
                <a:ea typeface="Open Sauce Bold"/>
                <a:cs typeface="Open Sauce Bold"/>
                <a:sym typeface="Open Sauce Bold"/>
              </a:rPr>
              <a:t> • 2022: High rainfall (628mm) → lower sales</a:t>
            </a:r>
          </a:p>
          <a:p>
            <a:pPr algn="ctr">
              <a:lnSpc>
                <a:spcPts val="2379"/>
              </a:lnSpc>
            </a:pPr>
            <a:r>
              <a:rPr lang="en-US" b="true" sz="1699" spc="244">
                <a:solidFill>
                  <a:srgbClr val="0B5304"/>
                </a:solidFill>
                <a:latin typeface="Open Sauce Bold"/>
                <a:ea typeface="Open Sauce Bold"/>
                <a:cs typeface="Open Sauce Bold"/>
                <a:sym typeface="Open Sauce Bold"/>
              </a:rPr>
              <a:t> • 2023: Low rainfall (408mm) → higher sales</a:t>
            </a:r>
          </a:p>
          <a:p>
            <a:pPr algn="ctr">
              <a:lnSpc>
                <a:spcPts val="2379"/>
              </a:lnSpc>
            </a:pPr>
            <a:r>
              <a:rPr lang="en-US" b="true" sz="1699" spc="244">
                <a:solidFill>
                  <a:srgbClr val="0B5304"/>
                </a:solidFill>
                <a:latin typeface="Open Sauce Bold"/>
                <a:ea typeface="Open Sauce Bold"/>
                <a:cs typeface="Open Sauce Bold"/>
                <a:sym typeface="Open Sauce Bold"/>
              </a:rPr>
              <a:t> • Indicates rainfall isn’t a direct driver of sales; market demand and inputs matter</a:t>
            </a:r>
          </a:p>
          <a:p>
            <a:pPr algn="ctr">
              <a:lnSpc>
                <a:spcPts val="2379"/>
              </a:lnSpc>
            </a:pPr>
          </a:p>
          <a:p>
            <a:pPr algn="ctr">
              <a:lnSpc>
                <a:spcPts val="2379"/>
              </a:lnSpc>
            </a:pPr>
            <a:r>
              <a:rPr lang="en-US" b="true" sz="1699" spc="244">
                <a:solidFill>
                  <a:srgbClr val="0B5304"/>
                </a:solidFill>
                <a:latin typeface="Open Sauce Bold"/>
                <a:ea typeface="Open Sauce Bold"/>
                <a:cs typeface="Open Sauce Bold"/>
                <a:sym typeface="Open Sauce Bold"/>
              </a:rPr>
              <a:t>4. Inflation Impact</a:t>
            </a:r>
          </a:p>
          <a:p>
            <a:pPr algn="ctr">
              <a:lnSpc>
                <a:spcPts val="2379"/>
              </a:lnSpc>
            </a:pPr>
            <a:r>
              <a:rPr lang="en-US" b="true" sz="1699" spc="244">
                <a:solidFill>
                  <a:srgbClr val="0B5304"/>
                </a:solidFill>
                <a:latin typeface="Open Sauce Bold"/>
                <a:ea typeface="Open Sauce Bold"/>
                <a:cs typeface="Open Sauce Bold"/>
                <a:sym typeface="Open Sauce Bold"/>
              </a:rPr>
              <a:t> • Inflation peaked 2023–2024 (600–700%) → volumes remained strong</a:t>
            </a:r>
          </a:p>
          <a:p>
            <a:pPr algn="ctr">
              <a:lnSpc>
                <a:spcPts val="2379"/>
              </a:lnSpc>
              <a:spcBef>
                <a:spcPct val="0"/>
              </a:spcBef>
            </a:pPr>
            <a:r>
              <a:rPr lang="en-US" b="true" sz="1699" spc="244">
                <a:solidFill>
                  <a:srgbClr val="0B5304"/>
                </a:solidFill>
                <a:latin typeface="Open Sauce Bold"/>
                <a:ea typeface="Open Sauce Bold"/>
                <a:cs typeface="Open Sauce Bold"/>
                <a:sym typeface="Open Sauce Bold"/>
              </a:rPr>
              <a:t> • 2025: Inflation dropped to 92% → volume &amp; revenue surged → healthier economy aids growth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409482" y="308203"/>
            <a:ext cx="1001950" cy="485614"/>
          </a:xfrm>
          <a:custGeom>
            <a:avLst/>
            <a:gdLst/>
            <a:ahLst/>
            <a:cxnLst/>
            <a:rect r="r" b="b" t="t" l="l"/>
            <a:pathLst>
              <a:path h="485614" w="1001950">
                <a:moveTo>
                  <a:pt x="0" y="0"/>
                </a:moveTo>
                <a:lnTo>
                  <a:pt x="1001951" y="0"/>
                </a:lnTo>
                <a:lnTo>
                  <a:pt x="1001951" y="485614"/>
                </a:lnTo>
                <a:lnTo>
                  <a:pt x="0" y="485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68874">
            <a:off x="13571408" y="-146796"/>
            <a:ext cx="2143915" cy="1124216"/>
          </a:xfrm>
          <a:custGeom>
            <a:avLst/>
            <a:gdLst/>
            <a:ahLst/>
            <a:cxnLst/>
            <a:rect r="r" b="b" t="t" l="l"/>
            <a:pathLst>
              <a:path h="1124216" w="2143915">
                <a:moveTo>
                  <a:pt x="0" y="0"/>
                </a:moveTo>
                <a:lnTo>
                  <a:pt x="2143915" y="0"/>
                </a:lnTo>
                <a:lnTo>
                  <a:pt x="2143915" y="1124216"/>
                </a:lnTo>
                <a:lnTo>
                  <a:pt x="0" y="1124216"/>
                </a:lnTo>
                <a:lnTo>
                  <a:pt x="0" y="0"/>
                </a:lnTo>
                <a:close/>
              </a:path>
            </a:pathLst>
          </a:custGeom>
          <a:blipFill>
            <a:blip r:embed="rId4"/>
            <a:stretch>
              <a:fillRect l="0" t="0" r="0" b="0"/>
            </a:stretch>
          </a:blipFill>
        </p:spPr>
      </p:sp>
      <p:sp>
        <p:nvSpPr>
          <p:cNvPr name="Freeform 4" id="4"/>
          <p:cNvSpPr/>
          <p:nvPr/>
        </p:nvSpPr>
        <p:spPr>
          <a:xfrm flipH="false" flipV="false" rot="0">
            <a:off x="16643295" y="437540"/>
            <a:ext cx="2565110" cy="2894341"/>
          </a:xfrm>
          <a:custGeom>
            <a:avLst/>
            <a:gdLst/>
            <a:ahLst/>
            <a:cxnLst/>
            <a:rect r="r" b="b" t="t" l="l"/>
            <a:pathLst>
              <a:path h="2894341" w="2565110">
                <a:moveTo>
                  <a:pt x="0" y="0"/>
                </a:moveTo>
                <a:lnTo>
                  <a:pt x="2565110" y="0"/>
                </a:lnTo>
                <a:lnTo>
                  <a:pt x="2565110" y="2894341"/>
                </a:lnTo>
                <a:lnTo>
                  <a:pt x="0" y="2894341"/>
                </a:lnTo>
                <a:lnTo>
                  <a:pt x="0" y="0"/>
                </a:lnTo>
                <a:close/>
              </a:path>
            </a:pathLst>
          </a:custGeom>
          <a:blipFill>
            <a:blip r:embed="rId5"/>
            <a:stretch>
              <a:fillRect l="0" t="0" r="0" b="0"/>
            </a:stretch>
          </a:blipFill>
        </p:spPr>
      </p:sp>
      <p:sp>
        <p:nvSpPr>
          <p:cNvPr name="Freeform 5" id="5"/>
          <p:cNvSpPr/>
          <p:nvPr/>
        </p:nvSpPr>
        <p:spPr>
          <a:xfrm flipH="false" flipV="false" rot="0">
            <a:off x="10841151" y="793817"/>
            <a:ext cx="7446849" cy="4691515"/>
          </a:xfrm>
          <a:custGeom>
            <a:avLst/>
            <a:gdLst/>
            <a:ahLst/>
            <a:cxnLst/>
            <a:rect r="r" b="b" t="t" l="l"/>
            <a:pathLst>
              <a:path h="4691515" w="7446849">
                <a:moveTo>
                  <a:pt x="0" y="0"/>
                </a:moveTo>
                <a:lnTo>
                  <a:pt x="7446849" y="0"/>
                </a:lnTo>
                <a:lnTo>
                  <a:pt x="7446849" y="4691515"/>
                </a:lnTo>
                <a:lnTo>
                  <a:pt x="0" y="4691515"/>
                </a:lnTo>
                <a:lnTo>
                  <a:pt x="0" y="0"/>
                </a:lnTo>
                <a:close/>
              </a:path>
            </a:pathLst>
          </a:custGeom>
          <a:blipFill>
            <a:blip r:embed="rId6"/>
            <a:stretch>
              <a:fillRect l="0" t="0" r="0" b="0"/>
            </a:stretch>
          </a:blipFill>
        </p:spPr>
      </p:sp>
      <p:sp>
        <p:nvSpPr>
          <p:cNvPr name="Freeform 6" id="6"/>
          <p:cNvSpPr/>
          <p:nvPr/>
        </p:nvSpPr>
        <p:spPr>
          <a:xfrm flipH="false" flipV="false" rot="0">
            <a:off x="10681830" y="5610079"/>
            <a:ext cx="7910226" cy="4676921"/>
          </a:xfrm>
          <a:custGeom>
            <a:avLst/>
            <a:gdLst/>
            <a:ahLst/>
            <a:cxnLst/>
            <a:rect r="r" b="b" t="t" l="l"/>
            <a:pathLst>
              <a:path h="4676921" w="7910226">
                <a:moveTo>
                  <a:pt x="0" y="0"/>
                </a:moveTo>
                <a:lnTo>
                  <a:pt x="7910227" y="0"/>
                </a:lnTo>
                <a:lnTo>
                  <a:pt x="7910227" y="4676921"/>
                </a:lnTo>
                <a:lnTo>
                  <a:pt x="0" y="4676921"/>
                </a:lnTo>
                <a:lnTo>
                  <a:pt x="0" y="0"/>
                </a:lnTo>
                <a:close/>
              </a:path>
            </a:pathLst>
          </a:custGeom>
          <a:blipFill>
            <a:blip r:embed="rId7"/>
            <a:stretch>
              <a:fillRect l="0" t="0" r="0" b="0"/>
            </a:stretch>
          </a:blipFill>
        </p:spPr>
      </p:sp>
      <p:sp>
        <p:nvSpPr>
          <p:cNvPr name="TextBox 7" id="7"/>
          <p:cNvSpPr txBox="true"/>
          <p:nvPr/>
        </p:nvSpPr>
        <p:spPr>
          <a:xfrm rot="0">
            <a:off x="1763553" y="273890"/>
            <a:ext cx="5005012" cy="497091"/>
          </a:xfrm>
          <a:prstGeom prst="rect">
            <a:avLst/>
          </a:prstGeom>
        </p:spPr>
        <p:txBody>
          <a:bodyPr anchor="t" rtlCol="false" tIns="0" lIns="0" bIns="0" rIns="0">
            <a:spAutoFit/>
          </a:bodyPr>
          <a:lstStyle/>
          <a:p>
            <a:pPr algn="r">
              <a:lnSpc>
                <a:spcPts val="4096"/>
              </a:lnSpc>
            </a:pPr>
            <a:r>
              <a:rPr lang="en-US" b="true" sz="2926" spc="421">
                <a:solidFill>
                  <a:srgbClr val="0B5304"/>
                </a:solidFill>
                <a:latin typeface="Open Sauce Bold"/>
                <a:ea typeface="Open Sauce Bold"/>
                <a:cs typeface="Open Sauce Bold"/>
                <a:sym typeface="Open Sauce Bold"/>
              </a:rPr>
              <a:t>THE GOLDEN LEAF</a:t>
            </a:r>
          </a:p>
        </p:txBody>
      </p:sp>
      <p:sp>
        <p:nvSpPr>
          <p:cNvPr name="TextBox 8" id="8"/>
          <p:cNvSpPr txBox="true"/>
          <p:nvPr/>
        </p:nvSpPr>
        <p:spPr>
          <a:xfrm rot="0">
            <a:off x="409482" y="3177674"/>
            <a:ext cx="10110596" cy="4704194"/>
          </a:xfrm>
          <a:prstGeom prst="rect">
            <a:avLst/>
          </a:prstGeom>
        </p:spPr>
        <p:txBody>
          <a:bodyPr anchor="t" rtlCol="false" tIns="0" lIns="0" bIns="0" rIns="0">
            <a:spAutoFit/>
          </a:bodyPr>
          <a:lstStyle/>
          <a:p>
            <a:pPr algn="just" marL="570956" indent="-285478" lvl="1">
              <a:lnSpc>
                <a:spcPts val="2882"/>
              </a:lnSpc>
              <a:buFont typeface="Arial"/>
              <a:buChar char="•"/>
            </a:pPr>
            <a:r>
              <a:rPr lang="en-US" sz="2644" spc="-103">
                <a:solidFill>
                  <a:srgbClr val="0B5304"/>
                </a:solidFill>
                <a:latin typeface="Open Sauce"/>
                <a:ea typeface="Open Sauce"/>
                <a:cs typeface="Open Sauce"/>
                <a:sym typeface="Open Sauce"/>
              </a:rPr>
              <a:t>Revenue tracks volume (≈0.96 correlation) → growth driven by scale, not efficiency</a:t>
            </a:r>
          </a:p>
          <a:p>
            <a:pPr algn="just" marL="570956" indent="-285478" lvl="1">
              <a:lnSpc>
                <a:spcPts val="2882"/>
              </a:lnSpc>
              <a:buFont typeface="Arial"/>
              <a:buChar char="•"/>
            </a:pPr>
            <a:r>
              <a:rPr lang="en-US" sz="2644" spc="-103">
                <a:solidFill>
                  <a:srgbClr val="0B5304"/>
                </a:solidFill>
                <a:latin typeface="Open Sauce"/>
                <a:ea typeface="Open Sauce"/>
                <a:cs typeface="Open Sauce"/>
                <a:sym typeface="Open Sauce"/>
              </a:rPr>
              <a:t> Rainfall affects production; inflation drives profitability</a:t>
            </a:r>
          </a:p>
          <a:p>
            <a:pPr algn="just" marL="570956" indent="-285478" lvl="1">
              <a:lnSpc>
                <a:spcPts val="2882"/>
              </a:lnSpc>
              <a:buFont typeface="Arial"/>
              <a:buChar char="•"/>
            </a:pPr>
            <a:r>
              <a:rPr lang="en-US" sz="2644" spc="-103">
                <a:solidFill>
                  <a:srgbClr val="0B5304"/>
                </a:solidFill>
                <a:latin typeface="Open Sauce"/>
                <a:ea typeface="Open Sauce"/>
                <a:cs typeface="Open Sauce"/>
                <a:sym typeface="Open Sauce"/>
              </a:rPr>
              <a:t>Major shocks (2019 drought, 2020–21 hyperinflation, 2023–24 spikes) distort markets</a:t>
            </a:r>
          </a:p>
          <a:p>
            <a:pPr algn="just" marL="570956" indent="-285478" lvl="1">
              <a:lnSpc>
                <a:spcPts val="2882"/>
              </a:lnSpc>
              <a:buFont typeface="Arial"/>
              <a:buChar char="•"/>
            </a:pPr>
            <a:r>
              <a:rPr lang="en-US" sz="2644" spc="-103">
                <a:solidFill>
                  <a:srgbClr val="0B5304"/>
                </a:solidFill>
                <a:latin typeface="Open Sauce"/>
                <a:ea typeface="Open Sauce"/>
                <a:cs typeface="Open Sauce"/>
                <a:sym typeface="Open Sauce"/>
              </a:rPr>
              <a:t>Sector resilient to climate, vulnerable to economic instability → real earnings often decline despite nominal revenue growth</a:t>
            </a:r>
          </a:p>
          <a:p>
            <a:pPr algn="just" marL="570956" indent="-285478" lvl="1">
              <a:lnSpc>
                <a:spcPts val="2882"/>
              </a:lnSpc>
              <a:buFont typeface="Arial"/>
              <a:buChar char="•"/>
            </a:pPr>
            <a:r>
              <a:rPr lang="en-US" sz="2644" spc="-103">
                <a:solidFill>
                  <a:srgbClr val="0B5304"/>
                </a:solidFill>
                <a:latin typeface="Open Sauce"/>
                <a:ea typeface="Open Sauce"/>
                <a:cs typeface="Open Sauce"/>
                <a:sym typeface="Open Sauce"/>
              </a:rPr>
              <a:t>Bottom line: Inflation and macro conditions matter more than volumes or climate .</a:t>
            </a:r>
          </a:p>
          <a:p>
            <a:pPr algn="just">
              <a:lnSpc>
                <a:spcPts val="2882"/>
              </a:lnSpc>
            </a:pPr>
          </a:p>
          <a:p>
            <a:pPr algn="just" marL="570956" indent="-285478" lvl="1">
              <a:lnSpc>
                <a:spcPts val="2882"/>
              </a:lnSpc>
              <a:buFont typeface="Arial"/>
              <a:buChar char="•"/>
            </a:pPr>
            <a:r>
              <a:rPr lang="en-US" sz="2644" spc="-103">
                <a:solidFill>
                  <a:srgbClr val="0B5304"/>
                </a:solidFill>
                <a:latin typeface="Open Sauce"/>
                <a:ea typeface="Open Sauce"/>
                <a:cs typeface="Open Sauce"/>
                <a:sym typeface="Open Sauce"/>
              </a:rPr>
              <a:t> Zimbabawe looks like it’s earning more in USD , but after inflation adjustments , farmers’ and exporters’ real earnings plummer drastically.</a:t>
            </a:r>
          </a:p>
        </p:txBody>
      </p:sp>
      <p:sp>
        <p:nvSpPr>
          <p:cNvPr name="TextBox 9" id="9"/>
          <p:cNvSpPr txBox="true"/>
          <p:nvPr/>
        </p:nvSpPr>
        <p:spPr>
          <a:xfrm rot="0">
            <a:off x="1028700" y="1028700"/>
            <a:ext cx="7051417" cy="1362481"/>
          </a:xfrm>
          <a:prstGeom prst="rect">
            <a:avLst/>
          </a:prstGeom>
        </p:spPr>
        <p:txBody>
          <a:bodyPr anchor="t" rtlCol="false" tIns="0" lIns="0" bIns="0" rIns="0">
            <a:spAutoFit/>
          </a:bodyPr>
          <a:lstStyle/>
          <a:p>
            <a:pPr algn="l" marL="0" indent="0" lvl="0">
              <a:lnSpc>
                <a:spcPts val="5129"/>
              </a:lnSpc>
              <a:spcBef>
                <a:spcPct val="0"/>
              </a:spcBef>
            </a:pPr>
            <a:r>
              <a:rPr lang="en-US" b="true" sz="4706">
                <a:solidFill>
                  <a:srgbClr val="0B5304"/>
                </a:solidFill>
                <a:latin typeface="Poppins Bold"/>
                <a:ea typeface="Poppins Bold"/>
                <a:cs typeface="Poppins Bold"/>
                <a:sym typeface="Poppins Bold"/>
              </a:rPr>
              <a:t>CORRELATION &amp;TREND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TextBox 2" id="2"/>
          <p:cNvSpPr txBox="true"/>
          <p:nvPr/>
        </p:nvSpPr>
        <p:spPr>
          <a:xfrm rot="0">
            <a:off x="1470554" y="971550"/>
            <a:ext cx="5005012" cy="497091"/>
          </a:xfrm>
          <a:prstGeom prst="rect">
            <a:avLst/>
          </a:prstGeom>
        </p:spPr>
        <p:txBody>
          <a:bodyPr anchor="t" rtlCol="false" tIns="0" lIns="0" bIns="0" rIns="0">
            <a:spAutoFit/>
          </a:bodyPr>
          <a:lstStyle/>
          <a:p>
            <a:pPr algn="r">
              <a:lnSpc>
                <a:spcPts val="4096"/>
              </a:lnSpc>
            </a:pPr>
            <a:r>
              <a:rPr lang="en-US" b="true" sz="2926" spc="421">
                <a:solidFill>
                  <a:srgbClr val="0B5304"/>
                </a:solidFill>
                <a:latin typeface="Open Sauce Bold"/>
                <a:ea typeface="Open Sauce Bold"/>
                <a:cs typeface="Open Sauce Bold"/>
                <a:sym typeface="Open Sauce Bold"/>
              </a:rPr>
              <a:t>THE GOLDEN LEAF</a:t>
            </a:r>
          </a:p>
        </p:txBody>
      </p:sp>
      <p:sp>
        <p:nvSpPr>
          <p:cNvPr name="Freeform 3" id="3"/>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22330" y="1993451"/>
            <a:ext cx="616654" cy="573910"/>
          </a:xfrm>
          <a:custGeom>
            <a:avLst/>
            <a:gdLst/>
            <a:ahLst/>
            <a:cxnLst/>
            <a:rect r="r" b="b" t="t" l="l"/>
            <a:pathLst>
              <a:path h="573910" w="616654">
                <a:moveTo>
                  <a:pt x="0" y="0"/>
                </a:moveTo>
                <a:lnTo>
                  <a:pt x="616655" y="0"/>
                </a:lnTo>
                <a:lnTo>
                  <a:pt x="616655" y="573910"/>
                </a:lnTo>
                <a:lnTo>
                  <a:pt x="0" y="5739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103664" y="1984148"/>
            <a:ext cx="562005" cy="583213"/>
          </a:xfrm>
          <a:custGeom>
            <a:avLst/>
            <a:gdLst/>
            <a:ahLst/>
            <a:cxnLst/>
            <a:rect r="r" b="b" t="t" l="l"/>
            <a:pathLst>
              <a:path h="583213" w="562005">
                <a:moveTo>
                  <a:pt x="0" y="0"/>
                </a:moveTo>
                <a:lnTo>
                  <a:pt x="562006" y="0"/>
                </a:lnTo>
                <a:lnTo>
                  <a:pt x="562006" y="583213"/>
                </a:lnTo>
                <a:lnTo>
                  <a:pt x="0" y="5832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8824847">
            <a:off x="13537927" y="14302"/>
            <a:ext cx="1345346" cy="705466"/>
          </a:xfrm>
          <a:custGeom>
            <a:avLst/>
            <a:gdLst/>
            <a:ahLst/>
            <a:cxnLst/>
            <a:rect r="r" b="b" t="t" l="l"/>
            <a:pathLst>
              <a:path h="705466" w="1345346">
                <a:moveTo>
                  <a:pt x="0" y="0"/>
                </a:moveTo>
                <a:lnTo>
                  <a:pt x="1345346" y="0"/>
                </a:lnTo>
                <a:lnTo>
                  <a:pt x="1345346" y="705466"/>
                </a:lnTo>
                <a:lnTo>
                  <a:pt x="0" y="705466"/>
                </a:lnTo>
                <a:lnTo>
                  <a:pt x="0" y="0"/>
                </a:lnTo>
                <a:close/>
              </a:path>
            </a:pathLst>
          </a:custGeom>
          <a:blipFill>
            <a:blip r:embed="rId8"/>
            <a:stretch>
              <a:fillRect l="0" t="0" r="0" b="0"/>
            </a:stretch>
          </a:blipFill>
        </p:spPr>
      </p:sp>
      <p:sp>
        <p:nvSpPr>
          <p:cNvPr name="Freeform 7" id="7"/>
          <p:cNvSpPr/>
          <p:nvPr/>
        </p:nvSpPr>
        <p:spPr>
          <a:xfrm flipH="false" flipV="false" rot="-7016741">
            <a:off x="17161746" y="8152717"/>
            <a:ext cx="1154270" cy="2089176"/>
          </a:xfrm>
          <a:custGeom>
            <a:avLst/>
            <a:gdLst/>
            <a:ahLst/>
            <a:cxnLst/>
            <a:rect r="r" b="b" t="t" l="l"/>
            <a:pathLst>
              <a:path h="2089176" w="1154270">
                <a:moveTo>
                  <a:pt x="0" y="0"/>
                </a:moveTo>
                <a:lnTo>
                  <a:pt x="1154270" y="0"/>
                </a:lnTo>
                <a:lnTo>
                  <a:pt x="1154270" y="2089177"/>
                </a:lnTo>
                <a:lnTo>
                  <a:pt x="0" y="2089177"/>
                </a:lnTo>
                <a:lnTo>
                  <a:pt x="0" y="0"/>
                </a:lnTo>
                <a:close/>
              </a:path>
            </a:pathLst>
          </a:custGeom>
          <a:blipFill>
            <a:blip r:embed="rId9"/>
            <a:stretch>
              <a:fillRect l="0" t="0" r="0" b="0"/>
            </a:stretch>
          </a:blipFill>
        </p:spPr>
      </p:sp>
      <p:sp>
        <p:nvSpPr>
          <p:cNvPr name="Freeform 8" id="8"/>
          <p:cNvSpPr/>
          <p:nvPr/>
        </p:nvSpPr>
        <p:spPr>
          <a:xfrm flipH="false" flipV="false" rot="0">
            <a:off x="9838925" y="3452948"/>
            <a:ext cx="8743349" cy="5337544"/>
          </a:xfrm>
          <a:custGeom>
            <a:avLst/>
            <a:gdLst/>
            <a:ahLst/>
            <a:cxnLst/>
            <a:rect r="r" b="b" t="t" l="l"/>
            <a:pathLst>
              <a:path h="5337544" w="8743349">
                <a:moveTo>
                  <a:pt x="0" y="0"/>
                </a:moveTo>
                <a:lnTo>
                  <a:pt x="8743349" y="0"/>
                </a:lnTo>
                <a:lnTo>
                  <a:pt x="8743349" y="5337544"/>
                </a:lnTo>
                <a:lnTo>
                  <a:pt x="0" y="5337544"/>
                </a:lnTo>
                <a:lnTo>
                  <a:pt x="0" y="0"/>
                </a:lnTo>
                <a:close/>
              </a:path>
            </a:pathLst>
          </a:custGeom>
          <a:blipFill>
            <a:blip r:embed="rId10"/>
            <a:stretch>
              <a:fillRect l="-3909" t="0" r="0" b="0"/>
            </a:stretch>
          </a:blipFill>
          <a:ln cap="rnd">
            <a:noFill/>
            <a:prstDash val="solid"/>
            <a:round/>
          </a:ln>
        </p:spPr>
      </p:sp>
      <p:sp>
        <p:nvSpPr>
          <p:cNvPr name="TextBox 9" id="9"/>
          <p:cNvSpPr txBox="true"/>
          <p:nvPr/>
        </p:nvSpPr>
        <p:spPr>
          <a:xfrm rot="0">
            <a:off x="3482934" y="1655362"/>
            <a:ext cx="11322132" cy="1069335"/>
          </a:xfrm>
          <a:prstGeom prst="rect">
            <a:avLst/>
          </a:prstGeom>
        </p:spPr>
        <p:txBody>
          <a:bodyPr anchor="t" rtlCol="false" tIns="0" lIns="0" bIns="0" rIns="0">
            <a:spAutoFit/>
          </a:bodyPr>
          <a:lstStyle/>
          <a:p>
            <a:pPr algn="ctr">
              <a:lnSpc>
                <a:spcPts val="8260"/>
              </a:lnSpc>
            </a:pPr>
            <a:r>
              <a:rPr lang="en-US" b="true" sz="5900">
                <a:solidFill>
                  <a:srgbClr val="0B5304"/>
                </a:solidFill>
                <a:latin typeface="Poppins Bold"/>
                <a:ea typeface="Poppins Bold"/>
                <a:cs typeface="Poppins Bold"/>
                <a:sym typeface="Poppins Bold"/>
              </a:rPr>
              <a:t>SCENARIO ANALYSIS</a:t>
            </a:r>
          </a:p>
        </p:txBody>
      </p:sp>
      <p:sp>
        <p:nvSpPr>
          <p:cNvPr name="TextBox 10" id="10"/>
          <p:cNvSpPr txBox="true"/>
          <p:nvPr/>
        </p:nvSpPr>
        <p:spPr>
          <a:xfrm rot="0">
            <a:off x="269999" y="3491048"/>
            <a:ext cx="9321317" cy="5371292"/>
          </a:xfrm>
          <a:prstGeom prst="rect">
            <a:avLst/>
          </a:prstGeom>
        </p:spPr>
        <p:txBody>
          <a:bodyPr anchor="t" rtlCol="false" tIns="0" lIns="0" bIns="0" rIns="0">
            <a:spAutoFit/>
          </a:bodyPr>
          <a:lstStyle/>
          <a:p>
            <a:pPr algn="just">
              <a:lnSpc>
                <a:spcPts val="2846"/>
              </a:lnSpc>
            </a:pPr>
            <a:r>
              <a:rPr lang="en-US" sz="2611" spc="-101">
                <a:solidFill>
                  <a:srgbClr val="0B5304"/>
                </a:solidFill>
                <a:latin typeface="Open Sauce"/>
                <a:ea typeface="Open Sauce"/>
                <a:cs typeface="Open Sauce"/>
                <a:sym typeface="Open Sauce"/>
              </a:rPr>
              <a:t>Instead of a forecasting model, we did a scenario analysis , due to limitations in our sales datasets ( 2020-2025). With only 4 years of usable sales data, any forecast would be shaky(too much noise , not enough history)</a:t>
            </a:r>
          </a:p>
          <a:p>
            <a:pPr algn="just">
              <a:lnSpc>
                <a:spcPts val="2846"/>
              </a:lnSpc>
            </a:pPr>
          </a:p>
          <a:p>
            <a:pPr algn="just">
              <a:lnSpc>
                <a:spcPts val="2846"/>
              </a:lnSpc>
            </a:pPr>
          </a:p>
          <a:p>
            <a:pPr algn="just">
              <a:lnSpc>
                <a:spcPts val="2846"/>
              </a:lnSpc>
            </a:pPr>
            <a:r>
              <a:rPr lang="en-US" sz="2611" spc="-101">
                <a:solidFill>
                  <a:srgbClr val="0B5304"/>
                </a:solidFill>
                <a:latin typeface="Open Sauce"/>
                <a:ea typeface="Open Sauce"/>
                <a:cs typeface="Open Sauce"/>
                <a:sym typeface="Open Sauce"/>
              </a:rPr>
              <a:t>Rainfall + Inflation = Game changers.</a:t>
            </a:r>
          </a:p>
          <a:p>
            <a:pPr algn="just">
              <a:lnSpc>
                <a:spcPts val="2846"/>
              </a:lnSpc>
            </a:pPr>
          </a:p>
          <a:p>
            <a:pPr algn="just">
              <a:lnSpc>
                <a:spcPts val="2846"/>
              </a:lnSpc>
            </a:pPr>
            <a:r>
              <a:rPr lang="en-US" sz="2611" spc="-101">
                <a:solidFill>
                  <a:srgbClr val="0B5304"/>
                </a:solidFill>
                <a:latin typeface="Open Sauce"/>
                <a:ea typeface="Open Sauce"/>
                <a:cs typeface="Open Sauce"/>
                <a:sym typeface="Open Sauce"/>
              </a:rPr>
              <a:t>In a good year, tobacco is a billion-dollar crop .</a:t>
            </a:r>
          </a:p>
          <a:p>
            <a:pPr algn="just">
              <a:lnSpc>
                <a:spcPts val="2846"/>
              </a:lnSpc>
            </a:pPr>
            <a:r>
              <a:rPr lang="en-US" sz="2611" spc="-101">
                <a:solidFill>
                  <a:srgbClr val="0B5304"/>
                </a:solidFill>
                <a:latin typeface="Open Sauce"/>
                <a:ea typeface="Open Sauce"/>
                <a:cs typeface="Open Sauce"/>
                <a:sym typeface="Open Sauce"/>
              </a:rPr>
              <a:t>In a bad year, profits can shrink almost by half.</a:t>
            </a:r>
          </a:p>
          <a:p>
            <a:pPr algn="just">
              <a:lnSpc>
                <a:spcPts val="2846"/>
              </a:lnSpc>
            </a:pPr>
            <a:r>
              <a:rPr lang="en-US" sz="2611" spc="-101">
                <a:solidFill>
                  <a:srgbClr val="0B5304"/>
                </a:solidFill>
                <a:latin typeface="Open Sauce"/>
                <a:ea typeface="Open Sauce"/>
                <a:cs typeface="Open Sauce"/>
                <a:sym typeface="Open Sauce"/>
              </a:rPr>
              <a:t>This shows why climate resilience (like irrigation) and economic stability (low inflation) are crucial for Zimbabwe’s “golden leaf.”</a:t>
            </a:r>
          </a:p>
          <a:p>
            <a:pPr algn="just">
              <a:lnSpc>
                <a:spcPts val="2846"/>
              </a:lnSpc>
            </a:pPr>
          </a:p>
          <a:p>
            <a:pPr algn="just" marL="0" indent="0" lvl="0">
              <a:lnSpc>
                <a:spcPts val="2846"/>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5304"/>
        </a:solidFill>
      </p:bgPr>
    </p:bg>
    <p:spTree>
      <p:nvGrpSpPr>
        <p:cNvPr id="1" name=""/>
        <p:cNvGrpSpPr/>
        <p:nvPr/>
      </p:nvGrpSpPr>
      <p:grpSpPr>
        <a:xfrm>
          <a:off x="0" y="0"/>
          <a:ext cx="0" cy="0"/>
          <a:chOff x="0" y="0"/>
          <a:chExt cx="0" cy="0"/>
        </a:xfrm>
      </p:grpSpPr>
      <p:sp>
        <p:nvSpPr>
          <p:cNvPr name="TextBox 2" id="2"/>
          <p:cNvSpPr txBox="true"/>
          <p:nvPr/>
        </p:nvSpPr>
        <p:spPr>
          <a:xfrm rot="0">
            <a:off x="1470554" y="971550"/>
            <a:ext cx="5005012" cy="497091"/>
          </a:xfrm>
          <a:prstGeom prst="rect">
            <a:avLst/>
          </a:prstGeom>
        </p:spPr>
        <p:txBody>
          <a:bodyPr anchor="t" rtlCol="false" tIns="0" lIns="0" bIns="0" rIns="0">
            <a:spAutoFit/>
          </a:bodyPr>
          <a:lstStyle/>
          <a:p>
            <a:pPr algn="r">
              <a:lnSpc>
                <a:spcPts val="4096"/>
              </a:lnSpc>
            </a:pPr>
            <a:r>
              <a:rPr lang="en-US" b="true" sz="2926" spc="421">
                <a:solidFill>
                  <a:srgbClr val="FFFBF7"/>
                </a:solidFill>
                <a:latin typeface="Open Sauce Bold"/>
                <a:ea typeface="Open Sauce Bold"/>
                <a:cs typeface="Open Sauce Bold"/>
                <a:sym typeface="Open Sauce Bold"/>
              </a:rPr>
              <a:t>THE GOLDEN LEAF</a:t>
            </a:r>
          </a:p>
        </p:txBody>
      </p:sp>
      <p:sp>
        <p:nvSpPr>
          <p:cNvPr name="Freeform 3" id="3"/>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4884648" y="118183"/>
            <a:ext cx="3683736" cy="368373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a:ln w="200025" cap="sq">
              <a:solidFill>
                <a:srgbClr val="DEFF81"/>
              </a:solidFill>
              <a:prstDash val="solid"/>
              <a:miter/>
            </a:ln>
          </p:spPr>
        </p:sp>
      </p:grpSp>
      <p:sp>
        <p:nvSpPr>
          <p:cNvPr name="TextBox 6" id="6"/>
          <p:cNvSpPr txBox="true"/>
          <p:nvPr/>
        </p:nvSpPr>
        <p:spPr>
          <a:xfrm rot="0">
            <a:off x="4847304" y="2190750"/>
            <a:ext cx="8593392" cy="935737"/>
          </a:xfrm>
          <a:prstGeom prst="rect">
            <a:avLst/>
          </a:prstGeom>
        </p:spPr>
        <p:txBody>
          <a:bodyPr anchor="t" rtlCol="false" tIns="0" lIns="0" bIns="0" rIns="0">
            <a:spAutoFit/>
          </a:bodyPr>
          <a:lstStyle/>
          <a:p>
            <a:pPr algn="ctr">
              <a:lnSpc>
                <a:spcPts val="6867"/>
              </a:lnSpc>
            </a:pPr>
            <a:r>
              <a:rPr lang="en-US" b="true" sz="6300">
                <a:solidFill>
                  <a:srgbClr val="FFFBF7"/>
                </a:solidFill>
                <a:latin typeface="Poppins Bold"/>
                <a:ea typeface="Poppins Bold"/>
                <a:cs typeface="Poppins Bold"/>
                <a:sym typeface="Poppins Bold"/>
              </a:rPr>
              <a:t>RECOMMENDATIONS</a:t>
            </a:r>
          </a:p>
        </p:txBody>
      </p:sp>
      <p:sp>
        <p:nvSpPr>
          <p:cNvPr name="TextBox 7" id="7"/>
          <p:cNvSpPr txBox="true"/>
          <p:nvPr/>
        </p:nvSpPr>
        <p:spPr>
          <a:xfrm rot="0">
            <a:off x="344563" y="3744768"/>
            <a:ext cx="4988194" cy="448608"/>
          </a:xfrm>
          <a:prstGeom prst="rect">
            <a:avLst/>
          </a:prstGeom>
        </p:spPr>
        <p:txBody>
          <a:bodyPr anchor="t" rtlCol="false" tIns="0" lIns="0" bIns="0" rIns="0">
            <a:spAutoFit/>
          </a:bodyPr>
          <a:lstStyle/>
          <a:p>
            <a:pPr algn="ctr">
              <a:lnSpc>
                <a:spcPts val="3623"/>
              </a:lnSpc>
            </a:pPr>
            <a:r>
              <a:rPr lang="en-US" sz="2588" b="true">
                <a:solidFill>
                  <a:srgbClr val="FFFBF7"/>
                </a:solidFill>
                <a:latin typeface="Canva Sans Bold"/>
                <a:ea typeface="Canva Sans Bold"/>
                <a:cs typeface="Canva Sans Bold"/>
                <a:sym typeface="Canva Sans Bold"/>
              </a:rPr>
              <a:t>FOR FARMERS</a:t>
            </a:r>
          </a:p>
        </p:txBody>
      </p:sp>
      <p:sp>
        <p:nvSpPr>
          <p:cNvPr name="TextBox 8" id="8"/>
          <p:cNvSpPr txBox="true"/>
          <p:nvPr/>
        </p:nvSpPr>
        <p:spPr>
          <a:xfrm rot="0">
            <a:off x="557554" y="4603281"/>
            <a:ext cx="7125174" cy="3290083"/>
          </a:xfrm>
          <a:prstGeom prst="rect">
            <a:avLst/>
          </a:prstGeom>
        </p:spPr>
        <p:txBody>
          <a:bodyPr anchor="t" rtlCol="false" tIns="0" lIns="0" bIns="0" rIns="0">
            <a:spAutoFit/>
          </a:bodyPr>
          <a:lstStyle/>
          <a:p>
            <a:pPr algn="ctr" marL="407998" indent="-203999" lvl="1">
              <a:lnSpc>
                <a:spcPts val="2645"/>
              </a:lnSpc>
              <a:buAutoNum type="arabicPeriod" startAt="1"/>
            </a:pPr>
            <a:r>
              <a:rPr lang="en-US" b="true" sz="1889" spc="272">
                <a:solidFill>
                  <a:srgbClr val="FFFBF7"/>
                </a:solidFill>
                <a:latin typeface="Open Sauce Bold"/>
                <a:ea typeface="Open Sauce Bold"/>
                <a:cs typeface="Open Sauce Bold"/>
                <a:sym typeface="Open Sauce Bold"/>
              </a:rPr>
              <a:t>DIVERSIFY CROPS (REDUCE OVER-RELIANCE ON TOBACCO).</a:t>
            </a:r>
          </a:p>
          <a:p>
            <a:pPr algn="ctr" marL="407998" indent="-203999" lvl="1">
              <a:lnSpc>
                <a:spcPts val="2645"/>
              </a:lnSpc>
              <a:buAutoNum type="arabicPeriod" startAt="1"/>
            </a:pPr>
            <a:r>
              <a:rPr lang="en-US" b="true" sz="1889" spc="272">
                <a:solidFill>
                  <a:srgbClr val="FFFBF7"/>
                </a:solidFill>
                <a:latin typeface="Open Sauce Bold"/>
                <a:ea typeface="Open Sauce Bold"/>
                <a:cs typeface="Open Sauce Bold"/>
                <a:sym typeface="Open Sauce Bold"/>
              </a:rPr>
              <a:t>Invest in irrigation and water-saving techniques to cushion against erratic rainfall.</a:t>
            </a:r>
          </a:p>
          <a:p>
            <a:pPr algn="ctr" marL="407998" indent="-203999" lvl="1">
              <a:lnSpc>
                <a:spcPts val="2645"/>
              </a:lnSpc>
              <a:buAutoNum type="arabicPeriod" startAt="1"/>
            </a:pPr>
            <a:r>
              <a:rPr lang="en-US" b="true" sz="1889" spc="272">
                <a:solidFill>
                  <a:srgbClr val="FFFBF7"/>
                </a:solidFill>
                <a:latin typeface="Open Sauce Bold"/>
                <a:ea typeface="Open Sauce Bold"/>
                <a:cs typeface="Open Sauce Bold"/>
                <a:sym typeface="Open Sauce Bold"/>
              </a:rPr>
              <a:t>Strengthen bargaining power through cooperatives to reduce dependency on unfair contract terms.</a:t>
            </a:r>
          </a:p>
          <a:p>
            <a:pPr algn="just">
              <a:lnSpc>
                <a:spcPts val="2645"/>
              </a:lnSpc>
            </a:pPr>
          </a:p>
        </p:txBody>
      </p:sp>
      <p:sp>
        <p:nvSpPr>
          <p:cNvPr name="TextBox 9" id="9"/>
          <p:cNvSpPr txBox="true"/>
          <p:nvPr/>
        </p:nvSpPr>
        <p:spPr>
          <a:xfrm rot="0">
            <a:off x="9388082" y="3712048"/>
            <a:ext cx="6495693" cy="481329"/>
          </a:xfrm>
          <a:prstGeom prst="rect">
            <a:avLst/>
          </a:prstGeom>
        </p:spPr>
        <p:txBody>
          <a:bodyPr anchor="t" rtlCol="false" tIns="0" lIns="0" bIns="0" rIns="0">
            <a:spAutoFit/>
          </a:bodyPr>
          <a:lstStyle/>
          <a:p>
            <a:pPr algn="ctr">
              <a:lnSpc>
                <a:spcPts val="3920"/>
              </a:lnSpc>
            </a:pPr>
            <a:r>
              <a:rPr lang="en-US" sz="2800" b="true">
                <a:solidFill>
                  <a:srgbClr val="FFFBF7"/>
                </a:solidFill>
                <a:latin typeface="Open Sauce Bold"/>
                <a:ea typeface="Open Sauce Bold"/>
                <a:cs typeface="Open Sauce Bold"/>
                <a:sym typeface="Open Sauce Bold"/>
              </a:rPr>
              <a:t>FOR  INVESTORS &amp;POLICYMARKERS</a:t>
            </a:r>
          </a:p>
        </p:txBody>
      </p:sp>
      <p:sp>
        <p:nvSpPr>
          <p:cNvPr name="TextBox 10" id="10"/>
          <p:cNvSpPr txBox="true"/>
          <p:nvPr/>
        </p:nvSpPr>
        <p:spPr>
          <a:xfrm rot="0">
            <a:off x="9381470" y="4593756"/>
            <a:ext cx="8906530" cy="3181986"/>
          </a:xfrm>
          <a:prstGeom prst="rect">
            <a:avLst/>
          </a:prstGeom>
        </p:spPr>
        <p:txBody>
          <a:bodyPr anchor="t" rtlCol="false" tIns="0" lIns="0" bIns="0" rIns="0">
            <a:spAutoFit/>
          </a:bodyPr>
          <a:lstStyle/>
          <a:p>
            <a:pPr algn="l" marL="561336" indent="-280668" lvl="1">
              <a:lnSpc>
                <a:spcPts val="3639"/>
              </a:lnSpc>
              <a:buAutoNum type="arabicPeriod" startAt="1"/>
            </a:pPr>
            <a:r>
              <a:rPr lang="en-US" sz="2599">
                <a:solidFill>
                  <a:srgbClr val="FFFBF7"/>
                </a:solidFill>
                <a:latin typeface="Open Sauce"/>
                <a:ea typeface="Open Sauce"/>
                <a:cs typeface="Open Sauce"/>
                <a:sym typeface="Open Sauce"/>
              </a:rPr>
              <a:t>Ensure fair, transparent contract systems.</a:t>
            </a:r>
          </a:p>
          <a:p>
            <a:pPr algn="l" marL="561336" indent="-280668" lvl="1">
              <a:lnSpc>
                <a:spcPts val="3639"/>
              </a:lnSpc>
              <a:buAutoNum type="arabicPeriod" startAt="1"/>
            </a:pPr>
            <a:r>
              <a:rPr lang="en-US" sz="2599">
                <a:solidFill>
                  <a:srgbClr val="FFFBF7"/>
                </a:solidFill>
                <a:latin typeface="Open Sauce"/>
                <a:ea typeface="Open Sauce"/>
                <a:cs typeface="Open Sauce"/>
                <a:sym typeface="Open Sauce"/>
              </a:rPr>
              <a:t>Stabilize prices &amp; protect against inflation shocks.</a:t>
            </a:r>
          </a:p>
          <a:p>
            <a:pPr algn="ctr" marL="561336" indent="-280668" lvl="1">
              <a:lnSpc>
                <a:spcPts val="3639"/>
              </a:lnSpc>
              <a:buAutoNum type="arabicPeriod" startAt="1"/>
            </a:pPr>
            <a:r>
              <a:rPr lang="en-US" sz="2599">
                <a:solidFill>
                  <a:srgbClr val="FFFBF7"/>
                </a:solidFill>
                <a:latin typeface="Open Sauce"/>
                <a:ea typeface="Open Sauce"/>
                <a:cs typeface="Open Sauce"/>
                <a:sym typeface="Open Sauce"/>
              </a:rPr>
              <a:t>Invest in irrigation, climate-smart tech &amp; rural infrastructure.</a:t>
            </a:r>
          </a:p>
          <a:p>
            <a:pPr algn="l" marL="561336" indent="-280668" lvl="1">
              <a:lnSpc>
                <a:spcPts val="3639"/>
              </a:lnSpc>
              <a:buAutoNum type="arabicPeriod" startAt="1"/>
            </a:pPr>
            <a:r>
              <a:rPr lang="en-US" sz="2599">
                <a:solidFill>
                  <a:srgbClr val="FFFBF7"/>
                </a:solidFill>
                <a:latin typeface="Open Sauce"/>
                <a:ea typeface="Open Sauce"/>
                <a:cs typeface="Open Sauce"/>
                <a:sym typeface="Open Sauce"/>
              </a:rPr>
              <a:t>Support export diversification &amp; sustainable practices.</a:t>
            </a:r>
          </a:p>
          <a:p>
            <a:pPr algn="ctr">
              <a:lnSpc>
                <a:spcPts val="3639"/>
              </a:lnSpc>
            </a:pPr>
          </a:p>
        </p:txBody>
      </p:sp>
      <p:sp>
        <p:nvSpPr>
          <p:cNvPr name="TextBox 11" id="11"/>
          <p:cNvSpPr txBox="true"/>
          <p:nvPr/>
        </p:nvSpPr>
        <p:spPr>
          <a:xfrm rot="0">
            <a:off x="0" y="8502963"/>
            <a:ext cx="17460241" cy="1180465"/>
          </a:xfrm>
          <a:prstGeom prst="rect">
            <a:avLst/>
          </a:prstGeom>
        </p:spPr>
        <p:txBody>
          <a:bodyPr anchor="t" rtlCol="false" tIns="0" lIns="0" bIns="0" rIns="0">
            <a:spAutoFit/>
          </a:bodyPr>
          <a:lstStyle/>
          <a:p>
            <a:pPr algn="ctr">
              <a:lnSpc>
                <a:spcPts val="4759"/>
              </a:lnSpc>
            </a:pPr>
            <a:r>
              <a:rPr lang="en-US" sz="3399">
                <a:solidFill>
                  <a:srgbClr val="FFFBF7"/>
                </a:solidFill>
                <a:latin typeface="Canva Sans"/>
                <a:ea typeface="Canva Sans"/>
                <a:cs typeface="Canva Sans"/>
                <a:sym typeface="Canva Sans"/>
              </a:rPr>
              <a:t>“A resilient tobacco sector requires fairness, transparency, and climate-smart investment—only then will the golden leaf remain truly golden.”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DAGymmvJ7io</dc:identifier>
  <dcterms:modified xsi:type="dcterms:W3CDTF">2011-08-01T06:04:30Z</dcterms:modified>
  <cp:revision>1</cp:revision>
  <dc:title>THE GOLDEN LEAF</dc:title>
</cp:coreProperties>
</file>